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59" r:id="rId4"/>
    <p:sldId id="257"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0" userDrawn="1">
          <p15:clr>
            <a:srgbClr val="A4A3A4"/>
          </p15:clr>
        </p15:guide>
        <p15:guide id="2" pos="3840" userDrawn="1">
          <p15:clr>
            <a:srgbClr val="A4A3A4"/>
          </p15:clr>
        </p15:guide>
        <p15:guide id="3" pos="1912" userDrawn="1">
          <p15:clr>
            <a:srgbClr val="A4A3A4"/>
          </p15:clr>
        </p15:guide>
        <p15:guide id="4" pos="57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6D1"/>
    <a:srgbClr val="00883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46" d="100"/>
          <a:sy n="46" d="100"/>
        </p:scale>
        <p:origin x="750" y="60"/>
      </p:cViewPr>
      <p:guideLst>
        <p:guide orient="horz" pos="1230"/>
        <p:guide pos="3840"/>
        <p:guide pos="1912"/>
        <p:guide pos="57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6084CB-43EE-4953-960B-1848C6013FFC}" type="datetimeFigureOut">
              <a:rPr lang="en-CA" smtClean="0"/>
              <a:t>2020-12-12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860236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084CB-43EE-4953-960B-1848C6013FFC}" type="datetimeFigureOut">
              <a:rPr lang="en-CA" smtClean="0"/>
              <a:t>2020-12-12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55233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084CB-43EE-4953-960B-1848C6013FFC}" type="datetimeFigureOut">
              <a:rPr lang="en-CA" smtClean="0"/>
              <a:t>2020-12-12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1297522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084CB-43EE-4953-960B-1848C6013FFC}" type="datetimeFigureOut">
              <a:rPr lang="en-CA" smtClean="0"/>
              <a:t>2020-12-12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3643731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6084CB-43EE-4953-960B-1848C6013FFC}" type="datetimeFigureOut">
              <a:rPr lang="en-CA" smtClean="0"/>
              <a:t>2020-12-12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3930538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6084CB-43EE-4953-960B-1848C6013FFC}" type="datetimeFigureOut">
              <a:rPr lang="en-CA" smtClean="0"/>
              <a:t>2020-12-12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183154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6084CB-43EE-4953-960B-1848C6013FFC}" type="datetimeFigureOut">
              <a:rPr lang="en-CA" smtClean="0"/>
              <a:t>2020-12-12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298004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6084CB-43EE-4953-960B-1848C6013FFC}" type="datetimeFigureOut">
              <a:rPr lang="en-CA" smtClean="0"/>
              <a:t>2020-12-12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244109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6084CB-43EE-4953-960B-1848C6013FFC}" type="datetimeFigureOut">
              <a:rPr lang="en-CA" smtClean="0"/>
              <a:t>2020-12-12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77143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6084CB-43EE-4953-960B-1848C6013FFC}" type="datetimeFigureOut">
              <a:rPr lang="en-CA" smtClean="0"/>
              <a:t>2020-12-12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188565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6084CB-43EE-4953-960B-1848C6013FFC}" type="datetimeFigureOut">
              <a:rPr lang="en-CA" smtClean="0"/>
              <a:t>2020-12-12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4E56C1E-ACDB-46E4-A30A-657B9F1CE31F}" type="slidenum">
              <a:rPr lang="en-CA" smtClean="0"/>
              <a:t>‹#›</a:t>
            </a:fld>
            <a:endParaRPr lang="en-CA"/>
          </a:p>
        </p:txBody>
      </p:sp>
    </p:spTree>
    <p:extLst>
      <p:ext uri="{BB962C8B-B14F-4D97-AF65-F5344CB8AC3E}">
        <p14:creationId xmlns:p14="http://schemas.microsoft.com/office/powerpoint/2010/main" val="2406939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6084CB-43EE-4953-960B-1848C6013FFC}" type="datetimeFigureOut">
              <a:rPr lang="en-CA" smtClean="0"/>
              <a:t>2020-12-12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56C1E-ACDB-46E4-A30A-657B9F1CE31F}" type="slidenum">
              <a:rPr lang="en-CA" smtClean="0"/>
              <a:t>‹#›</a:t>
            </a:fld>
            <a:endParaRPr lang="en-CA"/>
          </a:p>
        </p:txBody>
      </p:sp>
    </p:spTree>
    <p:extLst>
      <p:ext uri="{BB962C8B-B14F-4D97-AF65-F5344CB8AC3E}">
        <p14:creationId xmlns:p14="http://schemas.microsoft.com/office/powerpoint/2010/main" val="4242654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omputer sitting on top of a table next to a window&#10;&#10;Description automatically generated">
            <a:extLst>
              <a:ext uri="{FF2B5EF4-FFF2-40B4-BE49-F238E27FC236}">
                <a16:creationId xmlns:a16="http://schemas.microsoft.com/office/drawing/2014/main" xmlns="" id="{97F83C76-3D88-4700-B46E-9AD3CC597D48}"/>
              </a:ext>
            </a:extLst>
          </p:cNvPr>
          <p:cNvPicPr>
            <a:picLocks noChangeAspect="1"/>
          </p:cNvPicPr>
          <p:nvPr/>
        </p:nvPicPr>
        <p:blipFill rotWithShape="1">
          <a:blip r:embed="rId2">
            <a:extLst>
              <a:ext uri="{28A0092B-C50C-407E-A947-70E740481C1C}">
                <a14:useLocalDpi xmlns:a14="http://schemas.microsoft.com/office/drawing/2010/main" val="0"/>
              </a:ext>
            </a:extLst>
          </a:blip>
          <a:srcRect l="16676"/>
          <a:stretch/>
        </p:blipFill>
        <p:spPr>
          <a:xfrm>
            <a:off x="0" y="0"/>
            <a:ext cx="8610316" cy="6858000"/>
          </a:xfrm>
          <a:prstGeom prst="rect">
            <a:avLst/>
          </a:prstGeom>
        </p:spPr>
      </p:pic>
      <p:sp>
        <p:nvSpPr>
          <p:cNvPr id="10" name="Rectangle 9">
            <a:extLst>
              <a:ext uri="{FF2B5EF4-FFF2-40B4-BE49-F238E27FC236}">
                <a16:creationId xmlns:a16="http://schemas.microsoft.com/office/drawing/2014/main" xmlns="" id="{E960A4CF-CFA9-4DD7-BEA0-A457262E1D5B}"/>
              </a:ext>
            </a:extLst>
          </p:cNvPr>
          <p:cNvSpPr/>
          <p:nvPr/>
        </p:nvSpPr>
        <p:spPr>
          <a:xfrm>
            <a:off x="5624186" y="0"/>
            <a:ext cx="6567814" cy="6858000"/>
          </a:xfrm>
          <a:prstGeom prst="rect">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xmlns="" id="{729E023F-8BDC-4936-A01D-F454D906EF10}"/>
              </a:ext>
            </a:extLst>
          </p:cNvPr>
          <p:cNvSpPr txBox="1"/>
          <p:nvPr/>
        </p:nvSpPr>
        <p:spPr>
          <a:xfrm>
            <a:off x="6871650" y="3582479"/>
            <a:ext cx="4636535" cy="2616101"/>
          </a:xfrm>
          <a:prstGeom prst="rect">
            <a:avLst/>
          </a:prstGeom>
          <a:noFill/>
        </p:spPr>
        <p:txBody>
          <a:bodyPr wrap="square">
            <a:spAutoFit/>
          </a:bodyPr>
          <a:lstStyle/>
          <a:p>
            <a:r>
              <a:rPr lang="en-CA" sz="6000" b="1" dirty="0">
                <a:solidFill>
                  <a:schemeClr val="bg1"/>
                </a:solidFill>
                <a:effectLst/>
                <a:latin typeface="Arial" panose="020B0604020202020204" pitchFamily="34" charset="0"/>
                <a:ea typeface="Yu Mincho" panose="02020400000000000000" pitchFamily="18" charset="-128"/>
              </a:rPr>
              <a:t>Working </a:t>
            </a:r>
            <a:br>
              <a:rPr lang="en-CA" sz="6000" b="1" dirty="0">
                <a:solidFill>
                  <a:schemeClr val="bg1"/>
                </a:solidFill>
                <a:effectLst/>
                <a:latin typeface="Arial" panose="020B0604020202020204" pitchFamily="34" charset="0"/>
                <a:ea typeface="Yu Mincho" panose="02020400000000000000" pitchFamily="18" charset="-128"/>
              </a:rPr>
            </a:br>
            <a:r>
              <a:rPr lang="en-CA" sz="6000" b="1" dirty="0">
                <a:solidFill>
                  <a:schemeClr val="bg1"/>
                </a:solidFill>
                <a:effectLst/>
                <a:latin typeface="Arial" panose="020B0604020202020204" pitchFamily="34" charset="0"/>
                <a:ea typeface="Yu Mincho" panose="02020400000000000000" pitchFamily="18" charset="-128"/>
              </a:rPr>
              <a:t>from Home</a:t>
            </a:r>
            <a:endParaRPr lang="en-CA" sz="6000" b="1" dirty="0">
              <a:solidFill>
                <a:schemeClr val="bg1"/>
              </a:solidFill>
              <a:latin typeface="Arial" panose="020B0604020202020204" pitchFamily="34" charset="0"/>
              <a:ea typeface="Yu Mincho" panose="02020400000000000000" pitchFamily="18" charset="-128"/>
            </a:endParaRPr>
          </a:p>
          <a:p>
            <a:r>
              <a:rPr lang="en-CA" sz="4400" dirty="0">
                <a:solidFill>
                  <a:schemeClr val="bg1"/>
                </a:solidFill>
                <a:effectLst/>
                <a:latin typeface="Arial" panose="020B0604020202020204" pitchFamily="34" charset="0"/>
                <a:ea typeface="Yu Mincho" panose="02020400000000000000" pitchFamily="18" charset="-128"/>
              </a:rPr>
              <a:t>The New Reality</a:t>
            </a:r>
            <a:endParaRPr lang="en-CA" sz="4400" dirty="0">
              <a:solidFill>
                <a:schemeClr val="bg1"/>
              </a:solidFill>
            </a:endParaRPr>
          </a:p>
        </p:txBody>
      </p:sp>
    </p:spTree>
    <p:extLst>
      <p:ext uri="{BB962C8B-B14F-4D97-AF65-F5344CB8AC3E}">
        <p14:creationId xmlns:p14="http://schemas.microsoft.com/office/powerpoint/2010/main" val="1322124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C37D786-8D13-4B08-A710-0AE86B9785CB}"/>
              </a:ext>
            </a:extLst>
          </p:cNvPr>
          <p:cNvSpPr txBox="1"/>
          <p:nvPr/>
        </p:nvSpPr>
        <p:spPr>
          <a:xfrm>
            <a:off x="5759072" y="272487"/>
            <a:ext cx="5660571" cy="584775"/>
          </a:xfrm>
          <a:prstGeom prst="rect">
            <a:avLst/>
          </a:prstGeom>
          <a:noFill/>
        </p:spPr>
        <p:txBody>
          <a:bodyPr wrap="square">
            <a:spAutoFit/>
          </a:bodyPr>
          <a:lstStyle/>
          <a:p>
            <a:pPr algn="l"/>
            <a:r>
              <a:rPr lang="en-CA" sz="3200" b="1" dirty="0">
                <a:solidFill>
                  <a:srgbClr val="00883E"/>
                </a:solidFill>
                <a:effectLst/>
                <a:latin typeface="Arial" panose="020B0604020202020204" pitchFamily="34" charset="0"/>
                <a:ea typeface="Yu Mincho" panose="02020400000000000000" pitchFamily="18" charset="-128"/>
                <a:cs typeface="Arial" panose="020B0604020202020204" pitchFamily="34" charset="0"/>
              </a:rPr>
              <a:t>Telework | A little history</a:t>
            </a:r>
            <a:endParaRPr lang="en-CA" sz="3200" dirty="0">
              <a:solidFill>
                <a:srgbClr val="00883E"/>
              </a:solidFill>
              <a:effectLst/>
              <a:latin typeface="Arial" panose="020B0604020202020204" pitchFamily="34" charset="0"/>
              <a:ea typeface="Yu Mincho" panose="02020400000000000000" pitchFamily="18" charset="-128"/>
              <a:cs typeface="Times New Roman" panose="02020603050405020304" pitchFamily="18" charset="0"/>
            </a:endParaRPr>
          </a:p>
        </p:txBody>
      </p:sp>
      <p:pic>
        <p:nvPicPr>
          <p:cNvPr id="1026" name="Picture 2" descr="featured image">
            <a:extLst>
              <a:ext uri="{FF2B5EF4-FFF2-40B4-BE49-F238E27FC236}">
                <a16:creationId xmlns:a16="http://schemas.microsoft.com/office/drawing/2014/main" xmlns="" id="{C207B7F2-6C98-4592-BD8B-08083D0AE95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4612" r="-1"/>
          <a:stretch/>
        </p:blipFill>
        <p:spPr bwMode="auto">
          <a:xfrm>
            <a:off x="0" y="0"/>
            <a:ext cx="553670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97D1DF79-26C7-4537-8A4E-C1C93FB70F31}"/>
              </a:ext>
            </a:extLst>
          </p:cNvPr>
          <p:cNvSpPr txBox="1"/>
          <p:nvPr/>
        </p:nvSpPr>
        <p:spPr>
          <a:xfrm>
            <a:off x="5887499" y="948690"/>
            <a:ext cx="6034700" cy="59093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Telework or Telecommuting is a concept that has been around since the 1960s when a programmer working for the Defense Advanced Research Projects Agency (DARPA), the precursor to the Internet was going to resign his position to stay home with his pregnant wife. He was persuaded not to resign and instead installed a teletype machine in his home and continued to program from there.</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Then in 1970s, Jack </a:t>
            </a:r>
            <a:r>
              <a:rPr kumimoji="0" lang="en-CA" sz="1400" b="0" i="0" u="none" strike="noStrike" kern="1200" cap="none" spc="0" normalizeH="0" baseline="0" noProof="0" dirty="0" err="1">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Nilles</a:t>
            </a: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was working remotely on a complex NASA communication system and coined the word “telecommuting.” He went on to coauthor The Telecommunications-Transportation </a:t>
            </a:r>
            <a:r>
              <a:rPr kumimoji="0" lang="en-CA" sz="1400" b="0" i="0" u="none" strike="noStrike" kern="1200" cap="none" spc="0" normalizeH="0" baseline="0" noProof="0" dirty="0" err="1">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Tradeoff</a:t>
            </a: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which proposed working from home as a solution to traffic, pollution, as well as limited resources. </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As access to technology and high-speed internet became available to more people, there has been an exponential growth of people working from home occasionally and those moving to a full teleworking model. A study in 2017 found that 47% of Canadian employees work from outside one of their employer’s main offices for half the week or more. (</a:t>
            </a:r>
            <a:r>
              <a:rPr kumimoji="0" lang="en-CA" sz="1400" b="0" i="0" u="none" strike="noStrike" kern="1200" cap="none" spc="0" normalizeH="0" baseline="0" noProof="0" dirty="0">
                <a:ln>
                  <a:noFill/>
                </a:ln>
                <a:solidFill>
                  <a:srgbClr val="231F20"/>
                </a:solidFill>
                <a:effectLst/>
                <a:uLnTx/>
                <a:uFillTx/>
                <a:latin typeface="Arial" panose="020B0604020202020204" pitchFamily="34" charset="0"/>
                <a:ea typeface="Yu Mincho" panose="02020400000000000000" pitchFamily="18" charset="-128"/>
                <a:cs typeface="Arial" panose="020B0604020202020204" pitchFamily="34" charset="0"/>
              </a:rPr>
              <a:t>Regus Canada)</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In 2020, the global pandemic further pushed more companies to allow their employees to work from home. Many analysts believe that based on historical trends, that those who were working remotely before the pandemic, will increase their frequency after they can return to their offices. For those who were new to remote work until the pandemic, we believe there will be a significant upswing in their adoption. </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0" name="Right Triangle 9">
            <a:extLst>
              <a:ext uri="{FF2B5EF4-FFF2-40B4-BE49-F238E27FC236}">
                <a16:creationId xmlns:a16="http://schemas.microsoft.com/office/drawing/2014/main" xmlns="" id="{F6E8F652-3835-4186-9FDA-55C61D19C65C}"/>
              </a:ext>
            </a:extLst>
          </p:cNvPr>
          <p:cNvSpPr/>
          <p:nvPr/>
        </p:nvSpPr>
        <p:spPr>
          <a:xfrm>
            <a:off x="0" y="5697416"/>
            <a:ext cx="3341077" cy="1160584"/>
          </a:xfrm>
          <a:prstGeom prst="rtTriangle">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ight Triangle 11">
            <a:extLst>
              <a:ext uri="{FF2B5EF4-FFF2-40B4-BE49-F238E27FC236}">
                <a16:creationId xmlns:a16="http://schemas.microsoft.com/office/drawing/2014/main" xmlns="" id="{D0247903-A624-4506-9F3F-561423E4AF2F}"/>
              </a:ext>
            </a:extLst>
          </p:cNvPr>
          <p:cNvSpPr/>
          <p:nvPr/>
        </p:nvSpPr>
        <p:spPr>
          <a:xfrm rot="10800000">
            <a:off x="10550768" y="-1"/>
            <a:ext cx="1641231" cy="879231"/>
          </a:xfrm>
          <a:prstGeom prst="rtTriangle">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26814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7C2BDCF-E913-4F04-B871-B1C50E689B0A}"/>
              </a:ext>
            </a:extLst>
          </p:cNvPr>
          <p:cNvSpPr txBox="1"/>
          <p:nvPr/>
        </p:nvSpPr>
        <p:spPr>
          <a:xfrm>
            <a:off x="235384" y="221040"/>
            <a:ext cx="6089227" cy="1015663"/>
          </a:xfrm>
          <a:prstGeom prst="rect">
            <a:avLst/>
          </a:prstGeom>
          <a:noFill/>
        </p:spPr>
        <p:txBody>
          <a:bodyPr wrap="square">
            <a:spAutoFit/>
          </a:bodyPr>
          <a:lstStyle>
            <a:defPPr>
              <a:defRPr lang="en-US"/>
            </a:defPPr>
            <a:lvl1pPr>
              <a:defRPr sz="3200" b="1">
                <a:solidFill>
                  <a:srgbClr val="00B050"/>
                </a:solidFill>
                <a:effectLst/>
                <a:latin typeface="Arial" panose="020B0604020202020204" pitchFamily="34" charset="0"/>
                <a:ea typeface="Yu Mincho" panose="02020400000000000000" pitchFamily="18" charset="-128"/>
                <a:cs typeface="Arial" panose="020B0604020202020204" pitchFamily="34" charset="0"/>
              </a:defRPr>
            </a:lvl1pPr>
          </a:lstStyle>
          <a:p>
            <a:pPr>
              <a:lnSpc>
                <a:spcPts val="3600"/>
              </a:lnSpc>
            </a:pPr>
            <a:r>
              <a:rPr lang="en-US" dirty="0">
                <a:solidFill>
                  <a:srgbClr val="00883E"/>
                </a:solidFill>
              </a:rPr>
              <a:t>Working from home opens up new lifestyle opportunities</a:t>
            </a:r>
          </a:p>
        </p:txBody>
      </p:sp>
      <p:sp>
        <p:nvSpPr>
          <p:cNvPr id="7" name="TextBox 6">
            <a:extLst>
              <a:ext uri="{FF2B5EF4-FFF2-40B4-BE49-F238E27FC236}">
                <a16:creationId xmlns:a16="http://schemas.microsoft.com/office/drawing/2014/main" xmlns="" id="{AC95BC2D-4340-4261-8DEE-2E4370695EEF}"/>
              </a:ext>
            </a:extLst>
          </p:cNvPr>
          <p:cNvSpPr txBox="1"/>
          <p:nvPr/>
        </p:nvSpPr>
        <p:spPr>
          <a:xfrm>
            <a:off x="235384" y="2430925"/>
            <a:ext cx="6503880" cy="4185761"/>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Over the last 20 years, real estate costs in urban </a:t>
            </a:r>
            <a:r>
              <a:rPr lang="en-US" sz="1400" dirty="0" err="1">
                <a:latin typeface="Arial" panose="020B0604020202020204" pitchFamily="34" charset="0"/>
                <a:cs typeface="Arial" panose="020B0604020202020204" pitchFamily="34" charset="0"/>
              </a:rPr>
              <a:t>centres</a:t>
            </a:r>
            <a:r>
              <a:rPr lang="en-US" sz="1400" dirty="0">
                <a:latin typeface="Arial" panose="020B0604020202020204" pitchFamily="34" charset="0"/>
                <a:cs typeface="Arial" panose="020B0604020202020204" pitchFamily="34" charset="0"/>
              </a:rPr>
              <a:t> have consistently been on the rise. In recent years, the markets in the GTA have increased so significantly that many people have been unable to find a home within their price range. This started the trend of city dwellers moving to smaller communities and country homes.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global pandemic expedited this trend significantly. More people learned that their jobs could be done from home but also highlighted their current homes’ shortcoming and space.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According to Royal LePage 2020 Report, the aggregate price of a single-family home in Canada's recreational market increased 11.5% and the aggregate price of a waterfront property increased 13.5%. They also forecast that the price of a recreational property in 2021 will increase 8% year-over-year.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With increase demand and limited supply of these types of properties, developers have started providing rural locations that have all the connectivity and amenities that consumers expect. This gives home buyers all the benefits of living rurally while keeping some of their urban conveniences. </a:t>
            </a:r>
          </a:p>
        </p:txBody>
      </p:sp>
      <p:sp>
        <p:nvSpPr>
          <p:cNvPr id="9" name="TextBox 8">
            <a:extLst>
              <a:ext uri="{FF2B5EF4-FFF2-40B4-BE49-F238E27FC236}">
                <a16:creationId xmlns:a16="http://schemas.microsoft.com/office/drawing/2014/main" xmlns="" id="{3E5F63CB-9092-411C-AB86-326E9ED47BB4}"/>
              </a:ext>
            </a:extLst>
          </p:cNvPr>
          <p:cNvSpPr txBox="1"/>
          <p:nvPr/>
        </p:nvSpPr>
        <p:spPr>
          <a:xfrm>
            <a:off x="235384" y="1324763"/>
            <a:ext cx="6495001"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lumMod val="50000"/>
                  </a:schemeClr>
                </a:solidFill>
                <a:effectLst/>
                <a:uLnTx/>
                <a:uFillTx/>
                <a:latin typeface="Avenir Next LT Pro" panose="020B0504020202020204" pitchFamily="34" charset="0"/>
              </a:rPr>
              <a:t>“On lake and on sea, upon soaring mountain tops and on expansive farmlands, many Canadians are embracing a bold, new work-from-home doctrine: 'I can live anywhere in this huge land'”</a:t>
            </a:r>
          </a:p>
        </p:txBody>
      </p:sp>
      <p:pic>
        <p:nvPicPr>
          <p:cNvPr id="11" name="Picture 10" descr="A picture containing indoor, floor, living, furniture&#10;&#10;Description automatically generated">
            <a:extLst>
              <a:ext uri="{FF2B5EF4-FFF2-40B4-BE49-F238E27FC236}">
                <a16:creationId xmlns:a16="http://schemas.microsoft.com/office/drawing/2014/main" xmlns="" id="{62AF023C-CD9F-4ABE-9092-6CB81725D9A0}"/>
              </a:ext>
            </a:extLst>
          </p:cNvPr>
          <p:cNvPicPr>
            <a:picLocks noChangeAspect="1"/>
          </p:cNvPicPr>
          <p:nvPr/>
        </p:nvPicPr>
        <p:blipFill rotWithShape="1">
          <a:blip r:embed="rId2">
            <a:extLst>
              <a:ext uri="{28A0092B-C50C-407E-A947-70E740481C1C}">
                <a14:useLocalDpi xmlns:a14="http://schemas.microsoft.com/office/drawing/2010/main" val="0"/>
              </a:ext>
            </a:extLst>
          </a:blip>
          <a:srcRect l="2720" t="8240" r="4519" b="10574"/>
          <a:stretch/>
        </p:blipFill>
        <p:spPr>
          <a:xfrm>
            <a:off x="6966856" y="-1"/>
            <a:ext cx="5225144" cy="6858001"/>
          </a:xfrm>
          <a:prstGeom prst="rect">
            <a:avLst/>
          </a:prstGeom>
        </p:spPr>
      </p:pic>
      <p:sp>
        <p:nvSpPr>
          <p:cNvPr id="13" name="TextBox 12">
            <a:extLst>
              <a:ext uri="{FF2B5EF4-FFF2-40B4-BE49-F238E27FC236}">
                <a16:creationId xmlns:a16="http://schemas.microsoft.com/office/drawing/2014/main" xmlns="" id="{0F3AC8E7-8A25-45E7-A359-94F478095BF3}"/>
              </a:ext>
            </a:extLst>
          </p:cNvPr>
          <p:cNvSpPr txBox="1"/>
          <p:nvPr/>
        </p:nvSpPr>
        <p:spPr>
          <a:xfrm>
            <a:off x="5252228" y="2028985"/>
            <a:ext cx="1418539" cy="400110"/>
          </a:xfrm>
          <a:prstGeom prst="rect">
            <a:avLst/>
          </a:prstGeom>
          <a:noFill/>
        </p:spPr>
        <p:txBody>
          <a:bodyPr wrap="square">
            <a:spAutoFit/>
          </a:bodyPr>
          <a:lstStyle/>
          <a:p>
            <a:r>
              <a:rPr lang="en-CA" sz="1000" i="1" dirty="0">
                <a:solidFill>
                  <a:schemeClr val="bg2">
                    <a:lumMod val="50000"/>
                  </a:schemeClr>
                </a:solidFill>
                <a:latin typeface="Avenir Next LT Pro" panose="020B0504020202020204" pitchFamily="34" charset="0"/>
              </a:rPr>
              <a:t>Royal LePage Report - 2020</a:t>
            </a:r>
          </a:p>
        </p:txBody>
      </p:sp>
      <p:sp>
        <p:nvSpPr>
          <p:cNvPr id="14" name="Right Triangle 13">
            <a:extLst>
              <a:ext uri="{FF2B5EF4-FFF2-40B4-BE49-F238E27FC236}">
                <a16:creationId xmlns:a16="http://schemas.microsoft.com/office/drawing/2014/main" xmlns="" id="{72355AD2-A805-4C05-9EE8-8CAFD950B909}"/>
              </a:ext>
            </a:extLst>
          </p:cNvPr>
          <p:cNvSpPr/>
          <p:nvPr/>
        </p:nvSpPr>
        <p:spPr>
          <a:xfrm flipH="1">
            <a:off x="6481184" y="5958672"/>
            <a:ext cx="5710813" cy="899327"/>
          </a:xfrm>
          <a:prstGeom prst="rtTriangle">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ight Triangle 14">
            <a:extLst>
              <a:ext uri="{FF2B5EF4-FFF2-40B4-BE49-F238E27FC236}">
                <a16:creationId xmlns:a16="http://schemas.microsoft.com/office/drawing/2014/main" xmlns="" id="{93FF9224-2428-4BFA-972A-48B857765F76}"/>
              </a:ext>
            </a:extLst>
          </p:cNvPr>
          <p:cNvSpPr/>
          <p:nvPr/>
        </p:nvSpPr>
        <p:spPr>
          <a:xfrm flipH="1" flipV="1">
            <a:off x="6481185" y="0"/>
            <a:ext cx="5710813" cy="874207"/>
          </a:xfrm>
          <a:prstGeom prst="rtTriangle">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98339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omputer&#10;&#10;Description automatically generated">
            <a:extLst>
              <a:ext uri="{FF2B5EF4-FFF2-40B4-BE49-F238E27FC236}">
                <a16:creationId xmlns:a16="http://schemas.microsoft.com/office/drawing/2014/main" xmlns="" id="{A746FD4D-B0E9-4C45-9117-8AACA276B459}"/>
              </a:ext>
            </a:extLst>
          </p:cNvPr>
          <p:cNvPicPr>
            <a:picLocks noChangeAspect="1"/>
          </p:cNvPicPr>
          <p:nvPr/>
        </p:nvPicPr>
        <p:blipFill rotWithShape="1">
          <a:blip r:embed="rId2">
            <a:extLst>
              <a:ext uri="{28A0092B-C50C-407E-A947-70E740481C1C}">
                <a14:useLocalDpi xmlns:a14="http://schemas.microsoft.com/office/drawing/2010/main" val="0"/>
              </a:ext>
            </a:extLst>
          </a:blip>
          <a:srcRect l="24313" r="25474"/>
          <a:stretch/>
        </p:blipFill>
        <p:spPr>
          <a:xfrm>
            <a:off x="0" y="0"/>
            <a:ext cx="4411226" cy="6858000"/>
          </a:xfrm>
          <a:prstGeom prst="rect">
            <a:avLst/>
          </a:prstGeom>
        </p:spPr>
      </p:pic>
      <p:sp>
        <p:nvSpPr>
          <p:cNvPr id="6" name="TextBox 5">
            <a:extLst>
              <a:ext uri="{FF2B5EF4-FFF2-40B4-BE49-F238E27FC236}">
                <a16:creationId xmlns:a16="http://schemas.microsoft.com/office/drawing/2014/main" xmlns="" id="{E158CDE1-3088-48ED-9E76-CE86044AB003}"/>
              </a:ext>
            </a:extLst>
          </p:cNvPr>
          <p:cNvSpPr txBox="1"/>
          <p:nvPr/>
        </p:nvSpPr>
        <p:spPr>
          <a:xfrm>
            <a:off x="4656138" y="224989"/>
            <a:ext cx="6094324" cy="553998"/>
          </a:xfrm>
          <a:prstGeom prst="rect">
            <a:avLst/>
          </a:prstGeom>
          <a:noFill/>
        </p:spPr>
        <p:txBody>
          <a:bodyPr wrap="square">
            <a:spAutoFit/>
          </a:bodyPr>
          <a:lstStyle>
            <a:defPPr>
              <a:defRPr lang="en-US"/>
            </a:defPPr>
            <a:lvl1pPr>
              <a:lnSpc>
                <a:spcPts val="3600"/>
              </a:lnSpc>
              <a:defRPr sz="3200" b="1">
                <a:solidFill>
                  <a:srgbClr val="00883E"/>
                </a:solidFill>
                <a:effectLst/>
                <a:latin typeface="Arial" panose="020B0604020202020204" pitchFamily="34" charset="0"/>
                <a:ea typeface="Yu Mincho" panose="02020400000000000000" pitchFamily="18" charset="-128"/>
                <a:cs typeface="Arial" panose="020B0604020202020204" pitchFamily="34" charset="0"/>
              </a:defRPr>
            </a:lvl1pPr>
          </a:lstStyle>
          <a:p>
            <a:r>
              <a:rPr lang="en-CA" dirty="0"/>
              <a:t>Benefits &amp; Challenges </a:t>
            </a:r>
          </a:p>
        </p:txBody>
      </p:sp>
      <p:sp>
        <p:nvSpPr>
          <p:cNvPr id="8" name="TextBox 7">
            <a:extLst>
              <a:ext uri="{FF2B5EF4-FFF2-40B4-BE49-F238E27FC236}">
                <a16:creationId xmlns:a16="http://schemas.microsoft.com/office/drawing/2014/main" xmlns="" id="{AF7FF967-014D-4873-8CA5-6BD92CBBFA80}"/>
              </a:ext>
            </a:extLst>
          </p:cNvPr>
          <p:cNvSpPr txBox="1"/>
          <p:nvPr/>
        </p:nvSpPr>
        <p:spPr>
          <a:xfrm>
            <a:off x="4776716" y="1964353"/>
            <a:ext cx="3332302" cy="489364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35" normalizeH="0" baseline="0" noProof="0" dirty="0">
                <a:ln>
                  <a:noFill/>
                </a:ln>
                <a:solidFill>
                  <a:srgbClr val="000000"/>
                </a:solidFill>
                <a:effectLst/>
                <a:uLnTx/>
                <a:uFillTx/>
                <a:latin typeface="Arial" panose="020B0604020202020204" pitchFamily="34" charset="0"/>
                <a:ea typeface="Yu Mincho" panose="02020400000000000000" pitchFamily="18" charset="-128"/>
                <a:cs typeface="Arial" panose="020B0604020202020204" pitchFamily="34" charset="0"/>
              </a:rPr>
              <a:t>Work Life Balance</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35" normalizeH="0" baseline="0" noProof="0" dirty="0">
                <a:ln>
                  <a:noFill/>
                </a:ln>
                <a:solidFill>
                  <a:srgbClr val="000000"/>
                </a:solidFill>
                <a:effectLst/>
                <a:uLnTx/>
                <a:uFillTx/>
                <a:latin typeface="Arial" panose="020B0604020202020204" pitchFamily="34" charset="0"/>
                <a:ea typeface="Yu Mincho" panose="02020400000000000000" pitchFamily="18" charset="-128"/>
                <a:cs typeface="Arial" panose="020B0604020202020204" pitchFamily="34" charset="0"/>
              </a:rPr>
              <a:t>In many cases, working from home can help you foster your work-life balance by allowing you to schedule your work around your personal life. Working remotely can afford you more time in your home to take care of essential tasks that benefit your lifestyle.</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35"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Increases satisfaction</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Not only are you able to make decisions independently, but you can also work comfortably without the worry of office-related stress, interruptions or other challenges you might find in a traditional workplace. This can have a direct influence on your overall job satisfaction.</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No Commute &amp; Reduced Expenses</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35" normalizeH="0" baseline="0" noProof="0" dirty="0">
                <a:ln>
                  <a:noFill/>
                </a:ln>
                <a:solidFill>
                  <a:srgbClr val="000000"/>
                </a:solidFill>
                <a:effectLst/>
                <a:uLnTx/>
                <a:uFillTx/>
                <a:latin typeface="Arial" panose="020B0604020202020204" pitchFamily="34" charset="0"/>
                <a:ea typeface="Yu Mincho" panose="02020400000000000000" pitchFamily="18" charset="-128"/>
                <a:cs typeface="Arial" panose="020B0604020202020204" pitchFamily="34" charset="0"/>
              </a:rPr>
              <a:t>Work-from-home jobs mean you can eliminate your commute. Even if you work from home one or two days during the week, you travel less.</a:t>
            </a: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This can </a:t>
            </a:r>
            <a:r>
              <a:rPr kumimoji="0" lang="en-CA" sz="1200" b="0" i="0" u="none" strike="noStrike" kern="1200" cap="none" spc="-35" normalizeH="0" baseline="0" noProof="0" dirty="0">
                <a:ln>
                  <a:noFill/>
                </a:ln>
                <a:solidFill>
                  <a:srgbClr val="000000"/>
                </a:solidFill>
                <a:effectLst/>
                <a:uLnTx/>
                <a:uFillTx/>
                <a:latin typeface="Arial" panose="020B0604020202020204" pitchFamily="34" charset="0"/>
                <a:ea typeface="Yu Mincho" panose="02020400000000000000" pitchFamily="18" charset="-128"/>
                <a:cs typeface="Arial" panose="020B0604020202020204" pitchFamily="34" charset="0"/>
              </a:rPr>
              <a:t>reduce your fuel and transportation expenses. Telecommuting can also help you reduce other expenses like work clothing, meals and even childcare.</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0" name="TextBox 9">
            <a:extLst>
              <a:ext uri="{FF2B5EF4-FFF2-40B4-BE49-F238E27FC236}">
                <a16:creationId xmlns:a16="http://schemas.microsoft.com/office/drawing/2014/main" xmlns="" id="{7AD4CF43-F947-4279-A296-F6D8658C8792}"/>
              </a:ext>
            </a:extLst>
          </p:cNvPr>
          <p:cNvSpPr txBox="1"/>
          <p:nvPr/>
        </p:nvSpPr>
        <p:spPr>
          <a:xfrm>
            <a:off x="8493367" y="1964353"/>
            <a:ext cx="3253153" cy="489364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Home office costs</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Some remote positions require specific equipment like headsets, webcams or software to perform essential tasks and projects. If you want to set up a desk, chair and other furniture, you can expect to cover some initial costs to get your home office organized</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Not having a private or quiet office space</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It is not common in most residential building designs to include 1 or 2 home office spaces. As a result, many people end up using an important bedroom space or setting up their office in a common area where they will likely be distracted.</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Distractions at Home</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Distractions like the television, pets or household chores can affect how you perform your job. Too many distractions can lead to a decrease in your productivity and motivation. You can avoid this by setting up your home office in a separate area. </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2" name="TextBox 11">
            <a:extLst>
              <a:ext uri="{FF2B5EF4-FFF2-40B4-BE49-F238E27FC236}">
                <a16:creationId xmlns:a16="http://schemas.microsoft.com/office/drawing/2014/main" xmlns="" id="{93FAA400-F389-4221-996F-0E7741E8DC31}"/>
              </a:ext>
            </a:extLst>
          </p:cNvPr>
          <p:cNvSpPr txBox="1"/>
          <p:nvPr/>
        </p:nvSpPr>
        <p:spPr>
          <a:xfrm>
            <a:off x="4656138" y="682340"/>
            <a:ext cx="6950947" cy="584775"/>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chemeClr val="bg2">
                    <a:lumMod val="50000"/>
                  </a:schemeClr>
                </a:solidFill>
                <a:effectLst/>
                <a:uLnTx/>
                <a:uFillTx/>
                <a:latin typeface="Avenir Next LT Pro" panose="020B0504020202020204" pitchFamily="34" charset="0"/>
              </a:defRPr>
            </a:lvl1pPr>
          </a:lstStyle>
          <a:p>
            <a:r>
              <a:rPr lang="en-CA" sz="1600" dirty="0"/>
              <a:t>Teleworking has mainly been a positive experience for employers and employees, yet it still has a few disadvantages. </a:t>
            </a:r>
          </a:p>
        </p:txBody>
      </p:sp>
      <p:sp>
        <p:nvSpPr>
          <p:cNvPr id="16" name="TextBox 15">
            <a:extLst>
              <a:ext uri="{FF2B5EF4-FFF2-40B4-BE49-F238E27FC236}">
                <a16:creationId xmlns:a16="http://schemas.microsoft.com/office/drawing/2014/main" xmlns="" id="{8DD22C78-20C9-48CC-8C6B-30A6E7CC5036}"/>
              </a:ext>
            </a:extLst>
          </p:cNvPr>
          <p:cNvSpPr txBox="1"/>
          <p:nvPr/>
        </p:nvSpPr>
        <p:spPr>
          <a:xfrm>
            <a:off x="4766668" y="1583293"/>
            <a:ext cx="127362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B050"/>
                </a:solidFill>
                <a:effectLst/>
                <a:uLnTx/>
                <a:uFillTx/>
                <a:latin typeface="Arial" panose="020B0604020202020204" pitchFamily="34" charset="0"/>
                <a:ea typeface="Yu Mincho" panose="02020400000000000000" pitchFamily="18" charset="-128"/>
                <a:cs typeface="Arial" panose="020B0604020202020204" pitchFamily="34" charset="0"/>
              </a:rPr>
              <a:t>PROS</a:t>
            </a:r>
            <a:endParaRPr kumimoji="0" lang="en-CA" sz="1800" b="1" i="0" u="none" strike="noStrike" kern="1200" cap="none" spc="0" normalizeH="0" baseline="0" noProof="0" dirty="0">
              <a:ln>
                <a:noFill/>
              </a:ln>
              <a:solidFill>
                <a:srgbClr val="00B050"/>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8" name="TextBox 17">
            <a:extLst>
              <a:ext uri="{FF2B5EF4-FFF2-40B4-BE49-F238E27FC236}">
                <a16:creationId xmlns:a16="http://schemas.microsoft.com/office/drawing/2014/main" xmlns="" id="{EE5AD54E-A29A-4B3C-974F-3B7773EF5534}"/>
              </a:ext>
            </a:extLst>
          </p:cNvPr>
          <p:cNvSpPr txBox="1"/>
          <p:nvPr/>
        </p:nvSpPr>
        <p:spPr>
          <a:xfrm>
            <a:off x="8483319" y="1583293"/>
            <a:ext cx="1102806" cy="369332"/>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solidFill>
                  <a:srgbClr val="00B050"/>
                </a:solidFill>
                <a:effectLst/>
                <a:uLnTx/>
                <a:uFillTx/>
                <a:latin typeface="Arial" panose="020B0604020202020204" pitchFamily="34" charset="0"/>
                <a:ea typeface="Yu Mincho" panose="02020400000000000000" pitchFamily="18" charset="-128"/>
                <a:cs typeface="Arial" panose="020B0604020202020204" pitchFamily="34" charset="0"/>
              </a:defRPr>
            </a:lvl1pPr>
          </a:lstStyle>
          <a:p>
            <a:r>
              <a:rPr lang="en-CA" dirty="0"/>
              <a:t>CONS</a:t>
            </a:r>
          </a:p>
        </p:txBody>
      </p:sp>
      <p:cxnSp>
        <p:nvCxnSpPr>
          <p:cNvPr id="20" name="Straight Connector 19">
            <a:extLst>
              <a:ext uri="{FF2B5EF4-FFF2-40B4-BE49-F238E27FC236}">
                <a16:creationId xmlns:a16="http://schemas.microsoft.com/office/drawing/2014/main" xmlns="" id="{D5E090CA-3BEE-4144-A4EE-38E3533C2A51}"/>
              </a:ext>
            </a:extLst>
          </p:cNvPr>
          <p:cNvCxnSpPr/>
          <p:nvPr/>
        </p:nvCxnSpPr>
        <p:spPr>
          <a:xfrm>
            <a:off x="8229598" y="1457011"/>
            <a:ext cx="0" cy="492369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Right Triangle 20">
            <a:extLst>
              <a:ext uri="{FF2B5EF4-FFF2-40B4-BE49-F238E27FC236}">
                <a16:creationId xmlns:a16="http://schemas.microsoft.com/office/drawing/2014/main" xmlns="" id="{73EE0108-DA86-40FA-90F6-4B308B8D34FF}"/>
              </a:ext>
            </a:extLst>
          </p:cNvPr>
          <p:cNvSpPr/>
          <p:nvPr/>
        </p:nvSpPr>
        <p:spPr>
          <a:xfrm rot="10800000">
            <a:off x="11113476" y="-2"/>
            <a:ext cx="1078522" cy="879231"/>
          </a:xfrm>
          <a:prstGeom prst="rtTriangle">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Triangle 21">
            <a:extLst>
              <a:ext uri="{FF2B5EF4-FFF2-40B4-BE49-F238E27FC236}">
                <a16:creationId xmlns:a16="http://schemas.microsoft.com/office/drawing/2014/main" xmlns="" id="{F76F86AB-35BE-4A5B-A380-F6BE736BE04E}"/>
              </a:ext>
            </a:extLst>
          </p:cNvPr>
          <p:cNvSpPr/>
          <p:nvPr/>
        </p:nvSpPr>
        <p:spPr>
          <a:xfrm>
            <a:off x="0" y="5978769"/>
            <a:ext cx="1446963" cy="879231"/>
          </a:xfrm>
          <a:prstGeom prst="rtTriangle">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62239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63F57DD-B6A5-44B6-8C7E-3E254F3A68CB}"/>
              </a:ext>
            </a:extLst>
          </p:cNvPr>
          <p:cNvSpPr txBox="1"/>
          <p:nvPr/>
        </p:nvSpPr>
        <p:spPr>
          <a:xfrm>
            <a:off x="261258" y="246749"/>
            <a:ext cx="6096000" cy="553998"/>
          </a:xfrm>
          <a:prstGeom prst="rect">
            <a:avLst/>
          </a:prstGeom>
          <a:noFill/>
        </p:spPr>
        <p:txBody>
          <a:bodyPr wrap="square">
            <a:spAutoFit/>
          </a:bodyPr>
          <a:lstStyle>
            <a:defPPr>
              <a:defRPr lang="en-US"/>
            </a:defPPr>
            <a:lvl1pPr>
              <a:lnSpc>
                <a:spcPts val="3600"/>
              </a:lnSpc>
              <a:defRPr sz="3200" b="1">
                <a:solidFill>
                  <a:srgbClr val="00883E"/>
                </a:solidFill>
                <a:effectLst/>
                <a:latin typeface="Arial" panose="020B0604020202020204" pitchFamily="34" charset="0"/>
                <a:ea typeface="Yu Mincho" panose="02020400000000000000" pitchFamily="18" charset="-128"/>
                <a:cs typeface="Arial" panose="020B0604020202020204" pitchFamily="34" charset="0"/>
              </a:defRPr>
            </a:lvl1pPr>
          </a:lstStyle>
          <a:p>
            <a:r>
              <a:rPr lang="en-CA" dirty="0"/>
              <a:t>Home Office Considerations</a:t>
            </a:r>
          </a:p>
        </p:txBody>
      </p:sp>
      <p:sp>
        <p:nvSpPr>
          <p:cNvPr id="7" name="TextBox 6">
            <a:extLst>
              <a:ext uri="{FF2B5EF4-FFF2-40B4-BE49-F238E27FC236}">
                <a16:creationId xmlns:a16="http://schemas.microsoft.com/office/drawing/2014/main" xmlns="" id="{CC29043E-BC06-43A8-B547-504C56D051ED}"/>
              </a:ext>
            </a:extLst>
          </p:cNvPr>
          <p:cNvSpPr txBox="1"/>
          <p:nvPr/>
        </p:nvSpPr>
        <p:spPr>
          <a:xfrm>
            <a:off x="292156" y="1752570"/>
            <a:ext cx="6096000"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chemeClr val="bg2">
                    <a:lumMod val="50000"/>
                  </a:schemeClr>
                </a:solidFill>
                <a:effectLst/>
                <a:uLnTx/>
                <a:uFillTx/>
                <a:latin typeface="Arial" panose="020B0604020202020204" pitchFamily="34" charset="0"/>
                <a:ea typeface="Yu Mincho" panose="02020400000000000000" pitchFamily="18" charset="-128"/>
                <a:cs typeface="Arial" panose="020B0604020202020204" pitchFamily="34" charset="0"/>
              </a:rPr>
              <a:t>Ask yourself these questions before you begin:</a:t>
            </a:r>
          </a:p>
        </p:txBody>
      </p:sp>
      <p:sp>
        <p:nvSpPr>
          <p:cNvPr id="9" name="TextBox 8">
            <a:extLst>
              <a:ext uri="{FF2B5EF4-FFF2-40B4-BE49-F238E27FC236}">
                <a16:creationId xmlns:a16="http://schemas.microsoft.com/office/drawing/2014/main" xmlns="" id="{C2290E09-E698-4F23-BA0B-44059839F95C}"/>
              </a:ext>
            </a:extLst>
          </p:cNvPr>
          <p:cNvSpPr txBox="1"/>
          <p:nvPr/>
        </p:nvSpPr>
        <p:spPr>
          <a:xfrm>
            <a:off x="235132" y="767081"/>
            <a:ext cx="6096000" cy="83099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chemeClr val="bg2">
                    <a:lumMod val="50000"/>
                  </a:schemeClr>
                </a:solidFill>
                <a:effectLst/>
                <a:uLnTx/>
                <a:uFillTx/>
                <a:latin typeface="Avenir Next LT Pro" panose="020B0504020202020204" pitchFamily="34" charset="0"/>
              </a:defRPr>
            </a:lvl1pPr>
          </a:lstStyle>
          <a:p>
            <a:r>
              <a:rPr lang="en-CA" dirty="0"/>
              <a:t>Many employees are excited by the prospect of teleworking because of all the benefits. Yet some considerations should be made to ensure the space is set up to maximize productivity</a:t>
            </a:r>
          </a:p>
        </p:txBody>
      </p:sp>
      <p:sp>
        <p:nvSpPr>
          <p:cNvPr id="11" name="TextBox 10">
            <a:extLst>
              <a:ext uri="{FF2B5EF4-FFF2-40B4-BE49-F238E27FC236}">
                <a16:creationId xmlns:a16="http://schemas.microsoft.com/office/drawing/2014/main" xmlns="" id="{ACFABB54-BF9E-469B-8D5D-C5C861658044}"/>
              </a:ext>
            </a:extLst>
          </p:cNvPr>
          <p:cNvSpPr txBox="1"/>
          <p:nvPr/>
        </p:nvSpPr>
        <p:spPr>
          <a:xfrm>
            <a:off x="582900" y="2144229"/>
            <a:ext cx="6365965" cy="4438395"/>
          </a:xfrm>
          <a:prstGeom prst="rect">
            <a:avLst/>
          </a:prstGeom>
          <a:noFill/>
        </p:spPr>
        <p:txBody>
          <a:bodyPr wrap="square">
            <a:spAutoFit/>
          </a:bodyPr>
          <a:lstStyle/>
          <a:p>
            <a:pPr marL="285750" marR="0" lvl="0" indent="-285750"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Arial" panose="020B0604020202020204" pitchFamily="34" charset="0"/>
              </a:rPr>
              <a:t>What will you be doing in the space?</a:t>
            </a:r>
            <a:endPar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Times New Roman" panose="02020603050405020304" pitchFamily="18" charset="0"/>
            </a:endParaRPr>
          </a:p>
          <a:p>
            <a:pPr marL="285750" marR="0" lvl="0" indent="-285750"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Arial" panose="020B0604020202020204" pitchFamily="34" charset="0"/>
              </a:rPr>
              <a:t>What type of work needs to be done?</a:t>
            </a:r>
            <a:endPar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Times New Roman" panose="02020603050405020304" pitchFamily="18" charset="0"/>
            </a:endParaRPr>
          </a:p>
          <a:p>
            <a:pPr marL="285750" marR="0" lvl="0" indent="-285750"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Arial" panose="020B0604020202020204" pitchFamily="34" charset="0"/>
              </a:rPr>
              <a:t>Will external clients be visiting the space?</a:t>
            </a:r>
            <a:endPar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Times New Roman" panose="02020603050405020304" pitchFamily="18" charset="0"/>
            </a:endParaRPr>
          </a:p>
          <a:p>
            <a:pPr marL="285750" marR="0" lvl="0" indent="-285750"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Arial" panose="020B0604020202020204" pitchFamily="34" charset="0"/>
              </a:rPr>
              <a:t>Will colleagues visit for collaborative work?</a:t>
            </a:r>
            <a:endPar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Times New Roman" panose="02020603050405020304" pitchFamily="18" charset="0"/>
            </a:endParaRPr>
          </a:p>
          <a:p>
            <a:pPr marL="285750" marR="0" lvl="0" indent="-285750"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Arial" panose="020B0604020202020204" pitchFamily="34" charset="0"/>
              </a:rPr>
              <a:t>What type of equipment is required?</a:t>
            </a:r>
            <a:endPar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Times New Roman" panose="02020603050405020304" pitchFamily="18" charset="0"/>
            </a:endParaRPr>
          </a:p>
          <a:p>
            <a:pPr marL="285750" marR="0" lvl="0" indent="-285750"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Arial" panose="020B0604020202020204" pitchFamily="34" charset="0"/>
              </a:rPr>
              <a:t>When will I be doing the bulk of my work?</a:t>
            </a:r>
            <a:endPar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Times New Roman" panose="02020603050405020304" pitchFamily="18" charset="0"/>
            </a:endParaRPr>
          </a:p>
          <a:p>
            <a:pPr marL="285750" marR="0" lvl="0" indent="-285750"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Arial" panose="020B0604020202020204" pitchFamily="34" charset="0"/>
              </a:rPr>
              <a:t>Will I be making conference calls?</a:t>
            </a:r>
            <a:endPar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Times New Roman" panose="02020603050405020304" pitchFamily="18" charset="0"/>
            </a:endParaRPr>
          </a:p>
          <a:p>
            <a:pPr marL="285750" marR="0" lvl="0" indent="-285750"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Arial" panose="020B0604020202020204" pitchFamily="34" charset="0"/>
              </a:rPr>
              <a:t>Will I be video conferencing?</a:t>
            </a:r>
            <a:endParaRPr kumimoji="0" lang="en-CA" sz="1800" b="0" i="0" u="none" strike="noStrike" kern="1200" cap="none" spc="0" normalizeH="0" baseline="0" noProof="0" dirty="0">
              <a:ln>
                <a:noFill/>
              </a:ln>
              <a:effectLst/>
              <a:uLnTx/>
              <a:uFillTx/>
              <a:latin typeface="Arial" panose="020B0604020202020204" pitchFamily="34" charset="0"/>
              <a:ea typeface="Yu Mincho" panose="02020400000000000000" pitchFamily="18" charset="-128"/>
              <a:cs typeface="Times New Roman" panose="02020603050405020304" pitchFamily="18" charset="0"/>
            </a:endParaRPr>
          </a:p>
        </p:txBody>
      </p:sp>
      <p:grpSp>
        <p:nvGrpSpPr>
          <p:cNvPr id="2" name="Group 1">
            <a:extLst>
              <a:ext uri="{FF2B5EF4-FFF2-40B4-BE49-F238E27FC236}">
                <a16:creationId xmlns:a16="http://schemas.microsoft.com/office/drawing/2014/main" xmlns="" id="{C1EEA279-3915-48B1-A56B-FC56CB72A902}"/>
              </a:ext>
            </a:extLst>
          </p:cNvPr>
          <p:cNvGrpSpPr/>
          <p:nvPr/>
        </p:nvGrpSpPr>
        <p:grpSpPr>
          <a:xfrm>
            <a:off x="6526060" y="0"/>
            <a:ext cx="5665940" cy="6858000"/>
            <a:chOff x="6755704" y="0"/>
            <a:chExt cx="5436296" cy="6858000"/>
          </a:xfrm>
        </p:grpSpPr>
        <p:pic>
          <p:nvPicPr>
            <p:cNvPr id="3" name="Picture 2">
              <a:extLst>
                <a:ext uri="{FF2B5EF4-FFF2-40B4-BE49-F238E27FC236}">
                  <a16:creationId xmlns:a16="http://schemas.microsoft.com/office/drawing/2014/main" xmlns="" id="{7692C273-BB2B-4BE3-825F-3B1DD03E8A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1" t="12569" r="2" b="13687"/>
            <a:stretch/>
          </p:blipFill>
          <p:spPr>
            <a:xfrm>
              <a:off x="6764055" y="0"/>
              <a:ext cx="5427945" cy="2299063"/>
            </a:xfrm>
            <a:prstGeom prst="rect">
              <a:avLst/>
            </a:prstGeom>
          </p:spPr>
        </p:pic>
        <p:pic>
          <p:nvPicPr>
            <p:cNvPr id="10" name="Picture 9" descr="A picture containing table, indoor, person, dining table&#10;&#10;Description automatically generated">
              <a:extLst>
                <a:ext uri="{FF2B5EF4-FFF2-40B4-BE49-F238E27FC236}">
                  <a16:creationId xmlns:a16="http://schemas.microsoft.com/office/drawing/2014/main" xmlns="" id="{DAE26ADF-C54A-4B27-A28E-E3BA3405AA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9" t="8441" r="-38" b="24916"/>
            <a:stretch/>
          </p:blipFill>
          <p:spPr>
            <a:xfrm flipH="1">
              <a:off x="6755704" y="4397829"/>
              <a:ext cx="5436296" cy="2460171"/>
            </a:xfrm>
            <a:prstGeom prst="rect">
              <a:avLst/>
            </a:prstGeom>
          </p:spPr>
        </p:pic>
        <p:pic>
          <p:nvPicPr>
            <p:cNvPr id="13" name="Picture 12" descr="A picture containing wall, indoor, person, ceiling&#10;&#10;Description automatically generated">
              <a:extLst>
                <a:ext uri="{FF2B5EF4-FFF2-40B4-BE49-F238E27FC236}">
                  <a16:creationId xmlns:a16="http://schemas.microsoft.com/office/drawing/2014/main" xmlns="" id="{27F004A1-D7CD-4877-8A2C-CB59EFE643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3" t="13877" b="17180"/>
            <a:stretch/>
          </p:blipFill>
          <p:spPr>
            <a:xfrm>
              <a:off x="6764055" y="2121905"/>
              <a:ext cx="5427945" cy="2362413"/>
            </a:xfrm>
            <a:prstGeom prst="rect">
              <a:avLst/>
            </a:prstGeom>
          </p:spPr>
        </p:pic>
      </p:grpSp>
      <p:sp>
        <p:nvSpPr>
          <p:cNvPr id="12" name="Right Triangle 11">
            <a:extLst>
              <a:ext uri="{FF2B5EF4-FFF2-40B4-BE49-F238E27FC236}">
                <a16:creationId xmlns:a16="http://schemas.microsoft.com/office/drawing/2014/main" xmlns="" id="{3372F5A3-0D37-4279-86F0-69C77F845782}"/>
              </a:ext>
            </a:extLst>
          </p:cNvPr>
          <p:cNvSpPr/>
          <p:nvPr/>
        </p:nvSpPr>
        <p:spPr>
          <a:xfrm flipH="1">
            <a:off x="6481186" y="6235337"/>
            <a:ext cx="5710813" cy="622663"/>
          </a:xfrm>
          <a:prstGeom prst="rtTriangle">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ight Triangle 14">
            <a:extLst>
              <a:ext uri="{FF2B5EF4-FFF2-40B4-BE49-F238E27FC236}">
                <a16:creationId xmlns:a16="http://schemas.microsoft.com/office/drawing/2014/main" xmlns="" id="{2C61BC19-84DB-4394-A48D-40EEF9432666}"/>
              </a:ext>
            </a:extLst>
          </p:cNvPr>
          <p:cNvSpPr/>
          <p:nvPr/>
        </p:nvSpPr>
        <p:spPr>
          <a:xfrm flipH="1" flipV="1">
            <a:off x="6481184" y="-1"/>
            <a:ext cx="5710813" cy="600891"/>
          </a:xfrm>
          <a:prstGeom prst="rtTriangle">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3692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wall, floor&#10;&#10;Description automatically generated">
            <a:extLst>
              <a:ext uri="{FF2B5EF4-FFF2-40B4-BE49-F238E27FC236}">
                <a16:creationId xmlns:a16="http://schemas.microsoft.com/office/drawing/2014/main" xmlns="" id="{066F691D-073E-4854-A29E-52F39B5CF9B7}"/>
              </a:ext>
            </a:extLst>
          </p:cNvPr>
          <p:cNvPicPr>
            <a:picLocks noChangeAspect="1"/>
          </p:cNvPicPr>
          <p:nvPr/>
        </p:nvPicPr>
        <p:blipFill rotWithShape="1">
          <a:blip r:embed="rId2">
            <a:extLst>
              <a:ext uri="{28A0092B-C50C-407E-A947-70E740481C1C}">
                <a14:useLocalDpi xmlns:a14="http://schemas.microsoft.com/office/drawing/2010/main" val="0"/>
              </a:ext>
            </a:extLst>
          </a:blip>
          <a:srcRect t="4056" r="18832" b="11863"/>
          <a:stretch/>
        </p:blipFill>
        <p:spPr>
          <a:xfrm>
            <a:off x="2258860" y="0"/>
            <a:ext cx="9933140" cy="6858000"/>
          </a:xfrm>
          <a:prstGeom prst="rect">
            <a:avLst/>
          </a:prstGeom>
        </p:spPr>
      </p:pic>
      <p:sp>
        <p:nvSpPr>
          <p:cNvPr id="6" name="Rectangle 5">
            <a:extLst>
              <a:ext uri="{FF2B5EF4-FFF2-40B4-BE49-F238E27FC236}">
                <a16:creationId xmlns:a16="http://schemas.microsoft.com/office/drawing/2014/main" xmlns="" id="{A941F11E-9E13-45D3-98D7-44B14511CB91}"/>
              </a:ext>
            </a:extLst>
          </p:cNvPr>
          <p:cNvSpPr/>
          <p:nvPr/>
        </p:nvSpPr>
        <p:spPr>
          <a:xfrm flipH="1">
            <a:off x="0" y="0"/>
            <a:ext cx="3031299" cy="6858000"/>
          </a:xfrm>
          <a:prstGeom prst="rect">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xmlns="" id="{61E4413E-36E1-46D5-B583-3DD9754A1C94}"/>
              </a:ext>
            </a:extLst>
          </p:cNvPr>
          <p:cNvSpPr txBox="1"/>
          <p:nvPr/>
        </p:nvSpPr>
        <p:spPr>
          <a:xfrm>
            <a:off x="289582" y="1117848"/>
            <a:ext cx="2467627" cy="2400657"/>
          </a:xfrm>
          <a:prstGeom prst="rect">
            <a:avLst/>
          </a:prstGeom>
          <a:noFill/>
        </p:spPr>
        <p:txBody>
          <a:bodyPr wrap="square">
            <a:spAutoFit/>
          </a:bodyPr>
          <a:lstStyle/>
          <a:p>
            <a:pPr algn="ctr">
              <a:lnSpc>
                <a:spcPts val="4500"/>
              </a:lnSpc>
            </a:pPr>
            <a:r>
              <a:rPr lang="en-CA" sz="4000" b="1" dirty="0">
                <a:solidFill>
                  <a:schemeClr val="bg1"/>
                </a:solidFill>
                <a:effectLst/>
                <a:latin typeface="Arial" panose="020B0604020202020204" pitchFamily="34" charset="0"/>
                <a:ea typeface="Yu Mincho" panose="02020400000000000000" pitchFamily="18" charset="-128"/>
                <a:cs typeface="Arial" panose="020B0604020202020204" pitchFamily="34" charset="0"/>
              </a:rPr>
              <a:t>Home Office Best Practices</a:t>
            </a:r>
            <a:endParaRPr lang="en-CA" sz="4000" dirty="0">
              <a:solidFill>
                <a:schemeClr val="bg1"/>
              </a:solidFill>
              <a:effectLst/>
              <a:latin typeface="Arial" panose="020B0604020202020204" pitchFamily="34" charset="0"/>
              <a:ea typeface="Yu Mincho" panose="02020400000000000000" pitchFamily="18" charset="-128"/>
              <a:cs typeface="Times New Roman" panose="02020603050405020304" pitchFamily="18" charset="0"/>
            </a:endParaRPr>
          </a:p>
        </p:txBody>
      </p:sp>
      <p:sp>
        <p:nvSpPr>
          <p:cNvPr id="8" name="TextBox 7">
            <a:extLst>
              <a:ext uri="{FF2B5EF4-FFF2-40B4-BE49-F238E27FC236}">
                <a16:creationId xmlns:a16="http://schemas.microsoft.com/office/drawing/2014/main" xmlns="" id="{51BD8153-CEA1-4028-AD53-CD4B760D6374}"/>
              </a:ext>
            </a:extLst>
          </p:cNvPr>
          <p:cNvSpPr txBox="1"/>
          <p:nvPr/>
        </p:nvSpPr>
        <p:spPr>
          <a:xfrm>
            <a:off x="232557" y="3643378"/>
            <a:ext cx="2527124"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Arial" panose="020B0604020202020204" pitchFamily="34" charset="0"/>
              </a:rPr>
              <a:t>There are numerous things to consider when setting up the ideal home office, but here are some of the more important factors</a:t>
            </a:r>
            <a:endParaRPr kumimoji="0" lang="en-CA" b="0"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8E339E30-8F8B-45A0-81D3-A708E98EB0E9}"/>
              </a:ext>
            </a:extLst>
          </p:cNvPr>
          <p:cNvSpPr/>
          <p:nvPr/>
        </p:nvSpPr>
        <p:spPr>
          <a:xfrm>
            <a:off x="3250341" y="283111"/>
            <a:ext cx="2931090" cy="1614623"/>
          </a:xfrm>
          <a:prstGeom prst="roundRect">
            <a:avLst>
              <a:gd name="adj" fmla="val 6071"/>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xmlns="" id="{8996453C-73C8-4D16-85DC-6CD64CEA89ED}"/>
              </a:ext>
            </a:extLst>
          </p:cNvPr>
          <p:cNvSpPr txBox="1"/>
          <p:nvPr/>
        </p:nvSpPr>
        <p:spPr>
          <a:xfrm>
            <a:off x="3283143" y="371600"/>
            <a:ext cx="2886688" cy="1446550"/>
          </a:xfrm>
          <a:prstGeom prst="rect">
            <a:avLst/>
          </a:prstGeom>
          <a:noFill/>
        </p:spPr>
        <p:txBody>
          <a:bodyPr wrap="square">
            <a:spAutoFit/>
          </a:bodyPr>
          <a:lstStyle/>
          <a:p>
            <a:r>
              <a:rPr lang="en-US" sz="1600" b="1" dirty="0">
                <a:solidFill>
                  <a:srgbClr val="00883E"/>
                </a:solidFill>
                <a:latin typeface="Arial" panose="020B0604020202020204" pitchFamily="34" charset="0"/>
                <a:cs typeface="Arial" panose="020B0604020202020204" pitchFamily="34" charset="0"/>
              </a:rPr>
              <a:t>Lighting</a:t>
            </a:r>
          </a:p>
          <a:p>
            <a:r>
              <a:rPr lang="en-US" sz="1200" dirty="0">
                <a:latin typeface="Arial Nova Cond Light" panose="020B0306020202020204" pitchFamily="34" charset="0"/>
                <a:cs typeface="Arial" panose="020B0604020202020204" pitchFamily="34" charset="0"/>
              </a:rPr>
              <a:t>Natural light is essential, and it can be maximized by using mirrors and painting the walls with light colors. Make sure your computer screen isn’t affected by direct sunlight and pick a good lighting arrangement for working in the evenings.</a:t>
            </a:r>
          </a:p>
        </p:txBody>
      </p:sp>
      <p:sp>
        <p:nvSpPr>
          <p:cNvPr id="17" name="Rectangle: Rounded Corners 16">
            <a:extLst>
              <a:ext uri="{FF2B5EF4-FFF2-40B4-BE49-F238E27FC236}">
                <a16:creationId xmlns:a16="http://schemas.microsoft.com/office/drawing/2014/main" xmlns="" id="{9649FF63-3823-4DCF-BEF1-C824E6AC1666}"/>
              </a:ext>
            </a:extLst>
          </p:cNvPr>
          <p:cNvSpPr/>
          <p:nvPr/>
        </p:nvSpPr>
        <p:spPr>
          <a:xfrm>
            <a:off x="4867347" y="2126998"/>
            <a:ext cx="2700516" cy="1222632"/>
          </a:xfrm>
          <a:prstGeom prst="roundRect">
            <a:avLst>
              <a:gd name="adj" fmla="val 6071"/>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xmlns="" id="{AB0E5398-1A3A-4B83-8503-EA90333354B3}"/>
              </a:ext>
            </a:extLst>
          </p:cNvPr>
          <p:cNvSpPr txBox="1"/>
          <p:nvPr/>
        </p:nvSpPr>
        <p:spPr>
          <a:xfrm>
            <a:off x="4856423" y="2122250"/>
            <a:ext cx="2650016" cy="1077218"/>
          </a:xfrm>
          <a:prstGeom prst="rect">
            <a:avLst/>
          </a:prstGeom>
          <a:noFill/>
        </p:spPr>
        <p:txBody>
          <a:bodyPr wrap="square">
            <a:spAutoFit/>
          </a:bodyPr>
          <a:lstStyle/>
          <a:p>
            <a:r>
              <a:rPr lang="en-US" sz="1600" b="1" dirty="0">
                <a:solidFill>
                  <a:srgbClr val="00883E"/>
                </a:solidFill>
                <a:latin typeface="Arial" panose="020B0604020202020204" pitchFamily="34" charset="0"/>
                <a:cs typeface="Arial" panose="020B0604020202020204" pitchFamily="34" charset="0"/>
              </a:rPr>
              <a:t>Equipment</a:t>
            </a:r>
          </a:p>
          <a:p>
            <a:r>
              <a:rPr lang="en-US" sz="1200" dirty="0">
                <a:latin typeface="Arial Nova Cond Light" panose="020B0306020202020204" pitchFamily="34" charset="0"/>
                <a:cs typeface="Arial" panose="020B0604020202020204" pitchFamily="34" charset="0"/>
              </a:rPr>
              <a:t>Computers and connectivity technology are the heart of most work at home set-ups. With this in mind, internet speed becomes a critical aspect of ensuring an effective home office. </a:t>
            </a:r>
            <a:endParaRPr lang="en-US" dirty="0">
              <a:latin typeface="Arial" panose="020B0604020202020204" pitchFamily="34" charset="0"/>
              <a:cs typeface="Arial" panose="020B0604020202020204" pitchFamily="34" charset="0"/>
            </a:endParaRPr>
          </a:p>
        </p:txBody>
      </p:sp>
      <p:cxnSp>
        <p:nvCxnSpPr>
          <p:cNvPr id="19" name="Connector: Elbow 18">
            <a:extLst>
              <a:ext uri="{FF2B5EF4-FFF2-40B4-BE49-F238E27FC236}">
                <a16:creationId xmlns:a16="http://schemas.microsoft.com/office/drawing/2014/main" xmlns="" id="{4AC5BBE3-1665-4E71-AB3E-5576F90C7F7F}"/>
              </a:ext>
            </a:extLst>
          </p:cNvPr>
          <p:cNvCxnSpPr>
            <a:stCxn id="9" idx="3"/>
          </p:cNvCxnSpPr>
          <p:nvPr/>
        </p:nvCxnSpPr>
        <p:spPr>
          <a:xfrm flipV="1">
            <a:off x="6169831" y="534745"/>
            <a:ext cx="628442" cy="560130"/>
          </a:xfrm>
          <a:prstGeom prst="bentConnector3">
            <a:avLst/>
          </a:prstGeom>
          <a:ln>
            <a:solidFill>
              <a:srgbClr val="00883E"/>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xmlns="" id="{3459DE0E-8197-40F0-9CBC-196E157574AD}"/>
              </a:ext>
            </a:extLst>
          </p:cNvPr>
          <p:cNvCxnSpPr>
            <a:cxnSpLocks/>
            <a:stCxn id="4" idx="2"/>
          </p:cNvCxnSpPr>
          <p:nvPr/>
        </p:nvCxnSpPr>
        <p:spPr>
          <a:xfrm rot="16200000" flipH="1">
            <a:off x="6143816" y="3424065"/>
            <a:ext cx="489984" cy="414754"/>
          </a:xfrm>
          <a:prstGeom prst="bentConnector3">
            <a:avLst/>
          </a:prstGeom>
          <a:ln>
            <a:solidFill>
              <a:srgbClr val="00883E"/>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xmlns="" id="{C712A1BE-6112-4F2A-90CF-328E1B60CF38}"/>
              </a:ext>
            </a:extLst>
          </p:cNvPr>
          <p:cNvSpPr/>
          <p:nvPr/>
        </p:nvSpPr>
        <p:spPr>
          <a:xfrm>
            <a:off x="3306488" y="5342022"/>
            <a:ext cx="3383070" cy="1251284"/>
          </a:xfrm>
          <a:prstGeom prst="roundRect">
            <a:avLst>
              <a:gd name="adj" fmla="val 6071"/>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Rounded Corners 26">
            <a:extLst>
              <a:ext uri="{FF2B5EF4-FFF2-40B4-BE49-F238E27FC236}">
                <a16:creationId xmlns:a16="http://schemas.microsoft.com/office/drawing/2014/main" xmlns="" id="{EF3F86D1-0736-4B77-A4BE-F92561ADAF25}"/>
              </a:ext>
            </a:extLst>
          </p:cNvPr>
          <p:cNvSpPr/>
          <p:nvPr/>
        </p:nvSpPr>
        <p:spPr>
          <a:xfrm>
            <a:off x="8696636" y="1678272"/>
            <a:ext cx="2931090" cy="1521195"/>
          </a:xfrm>
          <a:prstGeom prst="roundRect">
            <a:avLst>
              <a:gd name="adj" fmla="val 6071"/>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Rounded Corners 27">
            <a:extLst>
              <a:ext uri="{FF2B5EF4-FFF2-40B4-BE49-F238E27FC236}">
                <a16:creationId xmlns:a16="http://schemas.microsoft.com/office/drawing/2014/main" xmlns="" id="{501EAB14-6C20-4679-B6AC-143273DBA4D1}"/>
              </a:ext>
            </a:extLst>
          </p:cNvPr>
          <p:cNvSpPr/>
          <p:nvPr/>
        </p:nvSpPr>
        <p:spPr>
          <a:xfrm>
            <a:off x="8458200" y="4478122"/>
            <a:ext cx="3109368" cy="1236878"/>
          </a:xfrm>
          <a:prstGeom prst="roundRect">
            <a:avLst>
              <a:gd name="adj" fmla="val 6071"/>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xmlns="" id="{D0C189DE-CD30-433C-B3EB-084C0A2A66B0}"/>
              </a:ext>
            </a:extLst>
          </p:cNvPr>
          <p:cNvSpPr txBox="1"/>
          <p:nvPr/>
        </p:nvSpPr>
        <p:spPr>
          <a:xfrm>
            <a:off x="3350835" y="5388380"/>
            <a:ext cx="3254502" cy="1077218"/>
          </a:xfrm>
          <a:prstGeom prst="rect">
            <a:avLst/>
          </a:prstGeom>
          <a:noFill/>
        </p:spPr>
        <p:txBody>
          <a:bodyPr wrap="square">
            <a:spAutoFit/>
          </a:bodyPr>
          <a:lstStyle/>
          <a:p>
            <a:r>
              <a:rPr lang="en-US" sz="1600" b="1" dirty="0">
                <a:solidFill>
                  <a:srgbClr val="00883E"/>
                </a:solidFill>
                <a:latin typeface="Arial" panose="020B0604020202020204" pitchFamily="34" charset="0"/>
                <a:cs typeface="Arial" panose="020B0604020202020204" pitchFamily="34" charset="0"/>
              </a:rPr>
              <a:t> Ergonomics</a:t>
            </a:r>
          </a:p>
          <a:p>
            <a:r>
              <a:rPr lang="en-US" sz="1200" dirty="0">
                <a:latin typeface="Arial Nova Cond Light" panose="020B0306020202020204" pitchFamily="34" charset="0"/>
                <a:cs typeface="Arial" panose="020B0604020202020204" pitchFamily="34" charset="0"/>
              </a:rPr>
              <a:t>It is important to have enough space to be comfortable when working. If you work on your own, make sure your space is big enough for you to move about, stand up and sit back from your desk.</a:t>
            </a:r>
          </a:p>
        </p:txBody>
      </p:sp>
      <p:sp>
        <p:nvSpPr>
          <p:cNvPr id="13" name="TextBox 12">
            <a:extLst>
              <a:ext uri="{FF2B5EF4-FFF2-40B4-BE49-F238E27FC236}">
                <a16:creationId xmlns:a16="http://schemas.microsoft.com/office/drawing/2014/main" xmlns="" id="{7DE98ADF-9F82-49D1-BD13-A253C3E08E00}"/>
              </a:ext>
            </a:extLst>
          </p:cNvPr>
          <p:cNvSpPr txBox="1"/>
          <p:nvPr/>
        </p:nvSpPr>
        <p:spPr>
          <a:xfrm>
            <a:off x="8522737" y="4544096"/>
            <a:ext cx="3015547" cy="1077218"/>
          </a:xfrm>
          <a:prstGeom prst="rect">
            <a:avLst/>
          </a:prstGeom>
          <a:noFill/>
        </p:spPr>
        <p:txBody>
          <a:bodyPr wrap="square">
            <a:spAutoFit/>
          </a:bodyPr>
          <a:lstStyle/>
          <a:p>
            <a:r>
              <a:rPr lang="en-US" sz="1600" b="1" dirty="0">
                <a:solidFill>
                  <a:srgbClr val="00883E"/>
                </a:solidFill>
                <a:latin typeface="Arial" panose="020B0604020202020204" pitchFamily="34" charset="0"/>
                <a:cs typeface="Arial" panose="020B0604020202020204" pitchFamily="34" charset="0"/>
              </a:rPr>
              <a:t>Layout &amp; Organization</a:t>
            </a:r>
          </a:p>
          <a:p>
            <a:r>
              <a:rPr lang="en-US" sz="1200" dirty="0">
                <a:latin typeface="Arial Nova Cond Light" panose="020B0306020202020204" pitchFamily="34" charset="0"/>
                <a:cs typeface="Arial" panose="020B0604020202020204" pitchFamily="34" charset="0"/>
              </a:rPr>
              <a:t>Depending on the type of work that you do, you may need to consider more storage for product samples or documents. This can be done with built in storage and innovate layouts. </a:t>
            </a:r>
          </a:p>
        </p:txBody>
      </p:sp>
      <p:sp>
        <p:nvSpPr>
          <p:cNvPr id="11" name="TextBox 10">
            <a:extLst>
              <a:ext uri="{FF2B5EF4-FFF2-40B4-BE49-F238E27FC236}">
                <a16:creationId xmlns:a16="http://schemas.microsoft.com/office/drawing/2014/main" xmlns="" id="{68A5F48B-9F8A-43D5-A2E8-7F423FCEA294}"/>
              </a:ext>
            </a:extLst>
          </p:cNvPr>
          <p:cNvSpPr txBox="1"/>
          <p:nvPr/>
        </p:nvSpPr>
        <p:spPr>
          <a:xfrm>
            <a:off x="8758060" y="1751456"/>
            <a:ext cx="2897447" cy="1261884"/>
          </a:xfrm>
          <a:prstGeom prst="rect">
            <a:avLst/>
          </a:prstGeom>
          <a:noFill/>
        </p:spPr>
        <p:txBody>
          <a:bodyPr wrap="square">
            <a:spAutoFit/>
          </a:bodyPr>
          <a:lstStyle/>
          <a:p>
            <a:r>
              <a:rPr lang="en-US" sz="1600" b="1" dirty="0">
                <a:solidFill>
                  <a:srgbClr val="00883E"/>
                </a:solidFill>
                <a:latin typeface="Arial" panose="020B0604020202020204" pitchFamily="34" charset="0"/>
                <a:cs typeface="Arial" panose="020B0604020202020204" pitchFamily="34" charset="0"/>
              </a:rPr>
              <a:t>Privacy</a:t>
            </a:r>
          </a:p>
          <a:p>
            <a:r>
              <a:rPr lang="en-US" sz="1200" dirty="0">
                <a:latin typeface="Arial Nova Cond Light" panose="020B0306020202020204" pitchFamily="34" charset="0"/>
                <a:cs typeface="Arial" panose="020B0604020202020204" pitchFamily="34" charset="0"/>
              </a:rPr>
              <a:t>An effective home office should be tucked away in a quiet part of the house, out of the way from children or pets that might distract you. This also ensures household noises like blenders or TVs do not interrupt during important conference calls. </a:t>
            </a:r>
          </a:p>
        </p:txBody>
      </p:sp>
      <p:cxnSp>
        <p:nvCxnSpPr>
          <p:cNvPr id="29" name="Connector: Elbow 28">
            <a:extLst>
              <a:ext uri="{FF2B5EF4-FFF2-40B4-BE49-F238E27FC236}">
                <a16:creationId xmlns:a16="http://schemas.microsoft.com/office/drawing/2014/main" xmlns="" id="{1AAF658C-C1AD-4C70-BBE3-593E89697A64}"/>
              </a:ext>
            </a:extLst>
          </p:cNvPr>
          <p:cNvCxnSpPr>
            <a:cxnSpLocks/>
          </p:cNvCxnSpPr>
          <p:nvPr/>
        </p:nvCxnSpPr>
        <p:spPr>
          <a:xfrm flipV="1">
            <a:off x="4848726" y="4463716"/>
            <a:ext cx="974558" cy="854242"/>
          </a:xfrm>
          <a:prstGeom prst="bentConnector3">
            <a:avLst>
              <a:gd name="adj1" fmla="val -1852"/>
            </a:avLst>
          </a:prstGeom>
          <a:ln>
            <a:solidFill>
              <a:srgbClr val="00883E"/>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xmlns="" id="{F979506B-2590-41A1-AB55-A06F3668D730}"/>
              </a:ext>
            </a:extLst>
          </p:cNvPr>
          <p:cNvCxnSpPr>
            <a:cxnSpLocks/>
            <a:endCxn id="28" idx="1"/>
          </p:cNvCxnSpPr>
          <p:nvPr/>
        </p:nvCxnSpPr>
        <p:spPr>
          <a:xfrm>
            <a:off x="6497053" y="4596066"/>
            <a:ext cx="1961147" cy="500495"/>
          </a:xfrm>
          <a:prstGeom prst="bentConnector3">
            <a:avLst>
              <a:gd name="adj1" fmla="val 50000"/>
            </a:avLst>
          </a:prstGeom>
          <a:ln>
            <a:solidFill>
              <a:srgbClr val="00883E"/>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xmlns="" id="{92291C7C-B515-488A-B534-AD033CB976CC}"/>
              </a:ext>
            </a:extLst>
          </p:cNvPr>
          <p:cNvCxnSpPr>
            <a:cxnSpLocks/>
          </p:cNvCxnSpPr>
          <p:nvPr/>
        </p:nvCxnSpPr>
        <p:spPr>
          <a:xfrm flipV="1">
            <a:off x="6990347" y="3046327"/>
            <a:ext cx="3164441" cy="1068473"/>
          </a:xfrm>
          <a:prstGeom prst="bentConnector3">
            <a:avLst>
              <a:gd name="adj1" fmla="val 99808"/>
            </a:avLst>
          </a:prstGeom>
          <a:ln>
            <a:solidFill>
              <a:srgbClr val="00883E"/>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0">
            <a:extLst>
              <a:ext uri="{FF2B5EF4-FFF2-40B4-BE49-F238E27FC236}">
                <a16:creationId xmlns:a16="http://schemas.microsoft.com/office/drawing/2014/main" xmlns="" id="{4711A465-1EF8-48BA-8A4C-B2137B8493BC}"/>
              </a:ext>
            </a:extLst>
          </p:cNvPr>
          <p:cNvSpPr/>
          <p:nvPr/>
        </p:nvSpPr>
        <p:spPr>
          <a:xfrm>
            <a:off x="516437" y="1478350"/>
            <a:ext cx="1995624" cy="3032691"/>
          </a:xfrm>
          <a:prstGeom prst="roundRect">
            <a:avLst>
              <a:gd name="adj" fmla="val 2093"/>
            </a:avLst>
          </a:prstGeom>
          <a:solidFill>
            <a:schemeClr val="bg1"/>
          </a:solidFill>
          <a:ln>
            <a:noFill/>
          </a:ln>
          <a:effectLst>
            <a:outerShdw blurRad="152400" dist="25400" dir="3900000" sx="102000" sy="102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70">
            <a:extLst>
              <a:ext uri="{FF2B5EF4-FFF2-40B4-BE49-F238E27FC236}">
                <a16:creationId xmlns:a16="http://schemas.microsoft.com/office/drawing/2014/main" xmlns="" id="{BB51AD51-BA3A-4C7C-A8E8-87BBE560D846}"/>
              </a:ext>
            </a:extLst>
          </p:cNvPr>
          <p:cNvSpPr/>
          <p:nvPr/>
        </p:nvSpPr>
        <p:spPr>
          <a:xfrm>
            <a:off x="2771957" y="1478350"/>
            <a:ext cx="1995624" cy="3032691"/>
          </a:xfrm>
          <a:prstGeom prst="roundRect">
            <a:avLst>
              <a:gd name="adj" fmla="val 2093"/>
            </a:avLst>
          </a:prstGeom>
          <a:solidFill>
            <a:schemeClr val="bg1"/>
          </a:solidFill>
          <a:ln>
            <a:noFill/>
          </a:ln>
          <a:effectLst>
            <a:outerShdw blurRad="152400" dist="25400" dir="3900000" sx="102000" sy="102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0">
            <a:extLst>
              <a:ext uri="{FF2B5EF4-FFF2-40B4-BE49-F238E27FC236}">
                <a16:creationId xmlns:a16="http://schemas.microsoft.com/office/drawing/2014/main" xmlns="" id="{62F931EE-8259-477B-A77B-067790C98A4A}"/>
              </a:ext>
            </a:extLst>
          </p:cNvPr>
          <p:cNvSpPr/>
          <p:nvPr/>
        </p:nvSpPr>
        <p:spPr>
          <a:xfrm>
            <a:off x="5027477" y="1478350"/>
            <a:ext cx="1995624" cy="3032691"/>
          </a:xfrm>
          <a:prstGeom prst="roundRect">
            <a:avLst>
              <a:gd name="adj" fmla="val 2093"/>
            </a:avLst>
          </a:prstGeom>
          <a:solidFill>
            <a:schemeClr val="bg1"/>
          </a:solidFill>
          <a:ln>
            <a:noFill/>
          </a:ln>
          <a:effectLst>
            <a:outerShdw blurRad="152400" dist="25400" dir="3900000" sx="102000" sy="102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0">
            <a:extLst>
              <a:ext uri="{FF2B5EF4-FFF2-40B4-BE49-F238E27FC236}">
                <a16:creationId xmlns:a16="http://schemas.microsoft.com/office/drawing/2014/main" xmlns="" id="{11FEF7EB-53C3-41DD-9832-0B65E9F3D944}"/>
              </a:ext>
            </a:extLst>
          </p:cNvPr>
          <p:cNvSpPr/>
          <p:nvPr/>
        </p:nvSpPr>
        <p:spPr>
          <a:xfrm>
            <a:off x="7282997" y="1478350"/>
            <a:ext cx="1995624" cy="3032691"/>
          </a:xfrm>
          <a:prstGeom prst="roundRect">
            <a:avLst>
              <a:gd name="adj" fmla="val 2093"/>
            </a:avLst>
          </a:prstGeom>
          <a:solidFill>
            <a:schemeClr val="bg1"/>
          </a:solidFill>
          <a:ln>
            <a:noFill/>
          </a:ln>
          <a:effectLst>
            <a:outerShdw blurRad="152400" dist="25400" dir="3900000" sx="102000" sy="102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70">
            <a:extLst>
              <a:ext uri="{FF2B5EF4-FFF2-40B4-BE49-F238E27FC236}">
                <a16:creationId xmlns:a16="http://schemas.microsoft.com/office/drawing/2014/main" xmlns="" id="{B2198AC2-DA49-462D-BDF8-2A4B953B1C30}"/>
              </a:ext>
            </a:extLst>
          </p:cNvPr>
          <p:cNvSpPr/>
          <p:nvPr/>
        </p:nvSpPr>
        <p:spPr>
          <a:xfrm>
            <a:off x="9538516" y="1478350"/>
            <a:ext cx="1995624" cy="3032691"/>
          </a:xfrm>
          <a:prstGeom prst="roundRect">
            <a:avLst>
              <a:gd name="adj" fmla="val 2093"/>
            </a:avLst>
          </a:prstGeom>
          <a:solidFill>
            <a:schemeClr val="bg1"/>
          </a:solidFill>
          <a:ln>
            <a:noFill/>
          </a:ln>
          <a:effectLst>
            <a:outerShdw blurRad="152400" dist="25400" dir="3900000" sx="102000" sy="102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F89CF383-5094-4116-BC63-990420BE0B6B}"/>
              </a:ext>
            </a:extLst>
          </p:cNvPr>
          <p:cNvSpPr/>
          <p:nvPr/>
        </p:nvSpPr>
        <p:spPr>
          <a:xfrm>
            <a:off x="0" y="4969043"/>
            <a:ext cx="12192000" cy="1888957"/>
          </a:xfrm>
          <a:prstGeom prst="rect">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xmlns="" id="{7FF11C3F-1885-485E-8EE6-68A3947E57B4}"/>
              </a:ext>
            </a:extLst>
          </p:cNvPr>
          <p:cNvSpPr txBox="1"/>
          <p:nvPr/>
        </p:nvSpPr>
        <p:spPr>
          <a:xfrm>
            <a:off x="0" y="132347"/>
            <a:ext cx="12192000" cy="553998"/>
          </a:xfrm>
          <a:prstGeom prst="rect">
            <a:avLst/>
          </a:prstGeom>
          <a:noFill/>
        </p:spPr>
        <p:txBody>
          <a:bodyPr wrap="square">
            <a:spAutoFit/>
          </a:bodyPr>
          <a:lstStyle/>
          <a:p>
            <a:pPr algn="ctr">
              <a:lnSpc>
                <a:spcPts val="3600"/>
              </a:lnSpc>
            </a:pPr>
            <a:r>
              <a:rPr lang="en-CA" sz="3200" b="1" dirty="0">
                <a:solidFill>
                  <a:srgbClr val="00883E"/>
                </a:solidFill>
                <a:latin typeface="Arial" panose="020B0604020202020204" pitchFamily="34" charset="0"/>
                <a:ea typeface="Yu Mincho" panose="02020400000000000000" pitchFamily="18" charset="-128"/>
                <a:cs typeface="Arial" panose="020B0604020202020204" pitchFamily="34" charset="0"/>
              </a:rPr>
              <a:t>Home Office Done Right</a:t>
            </a:r>
          </a:p>
        </p:txBody>
      </p:sp>
      <p:sp>
        <p:nvSpPr>
          <p:cNvPr id="6" name="TextBox 5">
            <a:extLst>
              <a:ext uri="{FF2B5EF4-FFF2-40B4-BE49-F238E27FC236}">
                <a16:creationId xmlns:a16="http://schemas.microsoft.com/office/drawing/2014/main" xmlns="" id="{3B096DAA-A735-4BB2-9AEF-D7347987219F}"/>
              </a:ext>
            </a:extLst>
          </p:cNvPr>
          <p:cNvSpPr txBox="1"/>
          <p:nvPr/>
        </p:nvSpPr>
        <p:spPr>
          <a:xfrm>
            <a:off x="3795335" y="5289843"/>
            <a:ext cx="7682563" cy="107721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chemeClr val="bg1"/>
                </a:solidFill>
                <a:effectLst/>
                <a:uLnTx/>
                <a:uFillTx/>
                <a:latin typeface="Arial" panose="020B0604020202020204" pitchFamily="34" charset="0"/>
                <a:ea typeface="Yu Mincho" panose="02020400000000000000" pitchFamily="18" charset="-128"/>
                <a:cs typeface="Arial" panose="020B0604020202020204" pitchFamily="34" charset="0"/>
              </a:rPr>
              <a:t>E-learning</a:t>
            </a:r>
            <a:endParaRPr kumimoji="0" lang="en-CA" sz="2400" b="0" i="0" u="none" strike="noStrike" kern="1200" cap="none" spc="0" normalizeH="0" baseline="0" noProof="0" dirty="0">
              <a:ln>
                <a:noFill/>
              </a:ln>
              <a:solidFill>
                <a:schemeClr val="bg1"/>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bg1"/>
                </a:solidFill>
                <a:effectLst/>
                <a:uLnTx/>
                <a:uFillTx/>
                <a:latin typeface="Arial" panose="020B0604020202020204" pitchFamily="34" charset="0"/>
                <a:ea typeface="Yu Mincho" panose="02020400000000000000" pitchFamily="18" charset="-128"/>
                <a:cs typeface="+mn-cs"/>
              </a:rPr>
              <a:t>A home office can also double as an e-learning space for children if not needed as a home office or used outside office hours.</a:t>
            </a:r>
            <a:endParaRPr kumimoji="0" lang="en-CA"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60887E23-285F-44A4-8ABD-A924C37C6B4D}"/>
              </a:ext>
            </a:extLst>
          </p:cNvPr>
          <p:cNvSpPr txBox="1"/>
          <p:nvPr/>
        </p:nvSpPr>
        <p:spPr>
          <a:xfrm>
            <a:off x="0" y="626239"/>
            <a:ext cx="12192000" cy="64633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chemeClr val="bg2">
                    <a:lumMod val="50000"/>
                  </a:schemeClr>
                </a:solidFill>
                <a:effectLst/>
                <a:uLnTx/>
                <a:uFillTx/>
                <a:latin typeface="Avenir Next LT Pro" panose="020B0504020202020204" pitchFamily="34" charset="0"/>
              </a:defRPr>
            </a:lvl1pPr>
          </a:lstStyle>
          <a:p>
            <a:pPr algn="ctr"/>
            <a:r>
              <a:rPr lang="en-CA" sz="1800" dirty="0"/>
              <a:t>Builders now include home offices as part of new developments and can incorporate </a:t>
            </a:r>
            <a:br>
              <a:rPr lang="en-CA" sz="1800" dirty="0"/>
            </a:br>
            <a:r>
              <a:rPr lang="en-CA" sz="1800" dirty="0"/>
              <a:t>all the best practices to maximize the effectiveness of the space.  </a:t>
            </a:r>
          </a:p>
        </p:txBody>
      </p:sp>
      <p:sp>
        <p:nvSpPr>
          <p:cNvPr id="8" name="TextBox 7">
            <a:extLst>
              <a:ext uri="{FF2B5EF4-FFF2-40B4-BE49-F238E27FC236}">
                <a16:creationId xmlns:a16="http://schemas.microsoft.com/office/drawing/2014/main" xmlns="" id="{264357DA-CBFA-406D-960F-8378C898DDF7}"/>
              </a:ext>
            </a:extLst>
          </p:cNvPr>
          <p:cNvSpPr txBox="1"/>
          <p:nvPr/>
        </p:nvSpPr>
        <p:spPr>
          <a:xfrm>
            <a:off x="9518469" y="3583577"/>
            <a:ext cx="2029097" cy="646331"/>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n-CA" sz="1800" b="1"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Arial" panose="020B0604020202020204" pitchFamily="34" charset="0"/>
              </a:rPr>
              <a:t>Efficient </a:t>
            </a:r>
            <a:br>
              <a:rPr kumimoji="0" lang="en-CA" sz="1800" b="1"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Arial" panose="020B0604020202020204" pitchFamily="34" charset="0"/>
              </a:rPr>
            </a:br>
            <a:r>
              <a:rPr kumimoji="0" lang="en-CA" sz="1800" b="1"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Arial" panose="020B0604020202020204" pitchFamily="34" charset="0"/>
              </a:rPr>
              <a:t>Space Usage </a:t>
            </a:r>
            <a:endParaRPr kumimoji="0" lang="en-CA" sz="1800" b="0"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0" name="TextBox 9">
            <a:extLst>
              <a:ext uri="{FF2B5EF4-FFF2-40B4-BE49-F238E27FC236}">
                <a16:creationId xmlns:a16="http://schemas.microsoft.com/office/drawing/2014/main" xmlns="" id="{0F11F29C-6B5E-4EB2-8290-C79E3B9AEF4E}"/>
              </a:ext>
            </a:extLst>
          </p:cNvPr>
          <p:cNvSpPr txBox="1"/>
          <p:nvPr/>
        </p:nvSpPr>
        <p:spPr>
          <a:xfrm>
            <a:off x="539932" y="3583577"/>
            <a:ext cx="1959428" cy="646331"/>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n-CA" sz="1800" b="1"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Arial" panose="020B0604020202020204" pitchFamily="34" charset="0"/>
              </a:rPr>
              <a:t>Storage &amp; Organization</a:t>
            </a:r>
            <a:endParaRPr kumimoji="0" lang="en-CA" sz="1800" b="0"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1" name="TextBox 10">
            <a:extLst>
              <a:ext uri="{FF2B5EF4-FFF2-40B4-BE49-F238E27FC236}">
                <a16:creationId xmlns:a16="http://schemas.microsoft.com/office/drawing/2014/main" xmlns="" id="{4A9E2906-9681-453D-8A1D-F976FF784719}"/>
              </a:ext>
            </a:extLst>
          </p:cNvPr>
          <p:cNvSpPr txBox="1"/>
          <p:nvPr/>
        </p:nvSpPr>
        <p:spPr>
          <a:xfrm>
            <a:off x="2751909" y="3722076"/>
            <a:ext cx="1994263" cy="369332"/>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n-CA" sz="1800" b="1"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Arial" panose="020B0604020202020204" pitchFamily="34" charset="0"/>
              </a:rPr>
              <a:t>Lighting </a:t>
            </a:r>
            <a:endParaRPr kumimoji="0" lang="en-CA" sz="1800" b="0"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3" name="TextBox 12">
            <a:extLst>
              <a:ext uri="{FF2B5EF4-FFF2-40B4-BE49-F238E27FC236}">
                <a16:creationId xmlns:a16="http://schemas.microsoft.com/office/drawing/2014/main" xmlns="" id="{0CC1AE52-AE15-45A8-A208-2F485F62A243}"/>
              </a:ext>
            </a:extLst>
          </p:cNvPr>
          <p:cNvSpPr txBox="1"/>
          <p:nvPr/>
        </p:nvSpPr>
        <p:spPr>
          <a:xfrm>
            <a:off x="5007429" y="3583577"/>
            <a:ext cx="200297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Arial" panose="020B0604020202020204" pitchFamily="34" charset="0"/>
              </a:rPr>
              <a:t>Privacy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Arial" panose="020B0604020202020204" pitchFamily="34" charset="0"/>
              </a:rPr>
              <a:t>&amp; Sound </a:t>
            </a:r>
            <a:endParaRPr kumimoji="0" lang="en-CA" sz="1800" b="0"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5" name="TextBox 14">
            <a:extLst>
              <a:ext uri="{FF2B5EF4-FFF2-40B4-BE49-F238E27FC236}">
                <a16:creationId xmlns:a16="http://schemas.microsoft.com/office/drawing/2014/main" xmlns="" id="{F3CFB612-6DAF-4443-B214-159425E3C37C}"/>
              </a:ext>
            </a:extLst>
          </p:cNvPr>
          <p:cNvSpPr txBox="1"/>
          <p:nvPr/>
        </p:nvSpPr>
        <p:spPr>
          <a:xfrm>
            <a:off x="7262948" y="3722076"/>
            <a:ext cx="200297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Arial" panose="020B0604020202020204" pitchFamily="34" charset="0"/>
              </a:rPr>
              <a:t>Ergonomics</a:t>
            </a:r>
            <a:endParaRPr kumimoji="0" lang="en-CA" sz="1800" b="0"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pic>
        <p:nvPicPr>
          <p:cNvPr id="1026" name="Picture 2" descr="Simple Designs 14.75 in. Executive Banker's Green Glass Shade Desk Lamp  with Antique Nickel Base-LT3216-GRN - The Home Depot">
            <a:extLst>
              <a:ext uri="{FF2B5EF4-FFF2-40B4-BE49-F238E27FC236}">
                <a16:creationId xmlns:a16="http://schemas.microsoft.com/office/drawing/2014/main" xmlns="" id="{D588A481-5360-4B40-A8B4-D9D65B8FC07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76" t="4191" r="15079"/>
          <a:stretch/>
        </p:blipFill>
        <p:spPr bwMode="auto">
          <a:xfrm>
            <a:off x="3100250" y="1732453"/>
            <a:ext cx="1369065" cy="1916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en Storage &amp; File Cabinets - Home Office | The Home Depot Canada">
            <a:extLst>
              <a:ext uri="{FF2B5EF4-FFF2-40B4-BE49-F238E27FC236}">
                <a16:creationId xmlns:a16="http://schemas.microsoft.com/office/drawing/2014/main" xmlns="" id="{BC503D9F-1D20-433C-A567-802152AF7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141" y="1719311"/>
            <a:ext cx="1568087" cy="18210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rgo-Tek Green Mesh Manager Chair | Executive Office Chairs">
            <a:extLst>
              <a:ext uri="{FF2B5EF4-FFF2-40B4-BE49-F238E27FC236}">
                <a16:creationId xmlns:a16="http://schemas.microsoft.com/office/drawing/2014/main" xmlns="" id="{EA31BEBE-B795-4654-B7B7-449053AEA1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99" r="12145"/>
          <a:stretch/>
        </p:blipFill>
        <p:spPr bwMode="auto">
          <a:xfrm flipH="1">
            <a:off x="7402281" y="1663337"/>
            <a:ext cx="1616443" cy="20639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een Speaker icon. — Stock Photo © LovArt #66647223">
            <a:extLst>
              <a:ext uri="{FF2B5EF4-FFF2-40B4-BE49-F238E27FC236}">
                <a16:creationId xmlns:a16="http://schemas.microsoft.com/office/drawing/2014/main" xmlns="" id="{E72EA963-4D33-4C71-822C-9F147F33C5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5271" y="1619795"/>
            <a:ext cx="1739538" cy="18854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d Century Green Curved Office Desk Computer Desk with Shelves &amp; Storage  Gold - Midcentury - Desks And Hutches - by GOEYA LLC">
            <a:extLst>
              <a:ext uri="{FF2B5EF4-FFF2-40B4-BE49-F238E27FC236}">
                <a16:creationId xmlns:a16="http://schemas.microsoft.com/office/drawing/2014/main" xmlns="" id="{B73BF148-47E8-410C-B428-DA3D4C73A3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7178" y="1645725"/>
            <a:ext cx="1846217" cy="1968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BE1D7AE-8560-49B3-BCB9-31C13624A376}"/>
              </a:ext>
            </a:extLst>
          </p:cNvPr>
          <p:cNvPicPr>
            <a:picLocks noChangeAspect="1"/>
          </p:cNvPicPr>
          <p:nvPr/>
        </p:nvPicPr>
        <p:blipFill rotWithShape="1">
          <a:blip r:embed="rId7"/>
          <a:srcRect l="1571" t="5685" r="8228" b="4672"/>
          <a:stretch/>
        </p:blipFill>
        <p:spPr>
          <a:xfrm flipH="1">
            <a:off x="-26878" y="4319451"/>
            <a:ext cx="3832521" cy="2538549"/>
          </a:xfrm>
          <a:prstGeom prst="rect">
            <a:avLst/>
          </a:prstGeom>
        </p:spPr>
      </p:pic>
    </p:spTree>
    <p:extLst>
      <p:ext uri="{BB962C8B-B14F-4D97-AF65-F5344CB8AC3E}">
        <p14:creationId xmlns:p14="http://schemas.microsoft.com/office/powerpoint/2010/main" val="3486161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70">
            <a:extLst>
              <a:ext uri="{FF2B5EF4-FFF2-40B4-BE49-F238E27FC236}">
                <a16:creationId xmlns:a16="http://schemas.microsoft.com/office/drawing/2014/main" xmlns="" id="{6A42D0DD-E5FC-4E95-B578-0CD2452BEB5D}"/>
              </a:ext>
            </a:extLst>
          </p:cNvPr>
          <p:cNvSpPr/>
          <p:nvPr/>
        </p:nvSpPr>
        <p:spPr>
          <a:xfrm>
            <a:off x="350635" y="4334763"/>
            <a:ext cx="6502672" cy="2118290"/>
          </a:xfrm>
          <a:prstGeom prst="roundRect">
            <a:avLst>
              <a:gd name="adj" fmla="val 2093"/>
            </a:avLst>
          </a:prstGeom>
          <a:solidFill>
            <a:srgbClr val="F5F6D1"/>
          </a:solidFill>
          <a:ln>
            <a:noFill/>
          </a:ln>
          <a:effectLst>
            <a:outerShdw blurRad="152400" dist="25400" dir="3900000" sx="102000" sy="102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67992C7-853E-4D60-A8AD-4CA1A70F20DF}"/>
              </a:ext>
            </a:extLst>
          </p:cNvPr>
          <p:cNvSpPr/>
          <p:nvPr/>
        </p:nvSpPr>
        <p:spPr>
          <a:xfrm>
            <a:off x="7219406" y="0"/>
            <a:ext cx="4972594" cy="6858000"/>
          </a:xfrm>
          <a:prstGeom prst="rect">
            <a:avLst/>
          </a:prstGeom>
          <a:gradFill flip="none" rotWithShape="1">
            <a:gsLst>
              <a:gs pos="0">
                <a:srgbClr val="00883E">
                  <a:shade val="30000"/>
                  <a:satMod val="115000"/>
                </a:srgbClr>
              </a:gs>
              <a:gs pos="50000">
                <a:srgbClr val="00883E">
                  <a:shade val="67500"/>
                  <a:satMod val="115000"/>
                </a:srgbClr>
              </a:gs>
              <a:gs pos="100000">
                <a:srgbClr val="00883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xmlns="" id="{2CF272AE-026E-414A-8281-69ADB326282B}"/>
              </a:ext>
            </a:extLst>
          </p:cNvPr>
          <p:cNvSpPr txBox="1"/>
          <p:nvPr/>
        </p:nvSpPr>
        <p:spPr>
          <a:xfrm>
            <a:off x="313171" y="379559"/>
            <a:ext cx="6392090" cy="553998"/>
          </a:xfrm>
          <a:prstGeom prst="rect">
            <a:avLst/>
          </a:prstGeom>
          <a:noFill/>
        </p:spPr>
        <p:txBody>
          <a:bodyPr wrap="square">
            <a:spAutoFit/>
          </a:bodyPr>
          <a:lstStyle>
            <a:defPPr>
              <a:defRPr lang="en-US"/>
            </a:defPPr>
            <a:lvl1pPr>
              <a:lnSpc>
                <a:spcPts val="3600"/>
              </a:lnSpc>
              <a:defRPr sz="3200" b="1">
                <a:solidFill>
                  <a:srgbClr val="00883E"/>
                </a:solidFill>
                <a:effectLst/>
                <a:latin typeface="Arial" panose="020B0604020202020204" pitchFamily="34" charset="0"/>
                <a:ea typeface="Yu Mincho" panose="02020400000000000000" pitchFamily="18" charset="-128"/>
                <a:cs typeface="Arial" panose="020B0604020202020204" pitchFamily="34" charset="0"/>
              </a:defRPr>
            </a:lvl1pPr>
          </a:lstStyle>
          <a:p>
            <a:r>
              <a:rPr lang="en-CA" dirty="0"/>
              <a:t>About </a:t>
            </a:r>
            <a:r>
              <a:rPr lang="en-CA" dirty="0" smtClean="0"/>
              <a:t>Riverview Homes</a:t>
            </a:r>
            <a:r>
              <a:rPr lang="en-CA" dirty="0"/>
              <a:t> </a:t>
            </a:r>
          </a:p>
        </p:txBody>
      </p:sp>
      <p:sp>
        <p:nvSpPr>
          <p:cNvPr id="7" name="TextBox 6">
            <a:extLst>
              <a:ext uri="{FF2B5EF4-FFF2-40B4-BE49-F238E27FC236}">
                <a16:creationId xmlns:a16="http://schemas.microsoft.com/office/drawing/2014/main" xmlns="" id="{04E2D16F-E5B1-441B-8722-D775CB987600}"/>
              </a:ext>
            </a:extLst>
          </p:cNvPr>
          <p:cNvSpPr txBox="1"/>
          <p:nvPr/>
        </p:nvSpPr>
        <p:spPr>
          <a:xfrm>
            <a:off x="7521164" y="266718"/>
            <a:ext cx="4519917" cy="707886"/>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chemeClr val="bg2">
                    <a:lumMod val="50000"/>
                  </a:schemeClr>
                </a:solidFill>
                <a:effectLst/>
                <a:uLnTx/>
                <a:uFillTx/>
                <a:latin typeface="Avenir Next LT Pro" panose="020B0504020202020204" pitchFamily="34" charset="0"/>
              </a:defRPr>
            </a:lvl1pPr>
          </a:lstStyle>
          <a:p>
            <a:r>
              <a:rPr lang="en-CA" sz="2000" dirty="0">
                <a:solidFill>
                  <a:schemeClr val="bg1"/>
                </a:solidFill>
              </a:rPr>
              <a:t>Contact us to learn how you can get the home office of your dreams</a:t>
            </a:r>
          </a:p>
        </p:txBody>
      </p:sp>
      <p:sp>
        <p:nvSpPr>
          <p:cNvPr id="12" name="TextBox 11">
            <a:extLst>
              <a:ext uri="{FF2B5EF4-FFF2-40B4-BE49-F238E27FC236}">
                <a16:creationId xmlns:a16="http://schemas.microsoft.com/office/drawing/2014/main" xmlns="" id="{8C6D9F30-90DE-4577-AA7D-15518D69DB84}"/>
              </a:ext>
            </a:extLst>
          </p:cNvPr>
          <p:cNvSpPr txBox="1"/>
          <p:nvPr/>
        </p:nvSpPr>
        <p:spPr>
          <a:xfrm>
            <a:off x="293689" y="948053"/>
            <a:ext cx="6620578" cy="31393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We are a Canadian developer committed to building upscale, high quality homes that are always high energy-efficient, LEED certified and ENERGY STAR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We believe in building extraordinary spaces for you to live and work – and are committed to growing a long-term relationship with all our clients by doing so.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Our successful model is focused on a 3-fold approach – great land selection, great home design and great construction that is good for the environment. </a:t>
            </a:r>
          </a:p>
        </p:txBody>
      </p:sp>
      <p:sp>
        <p:nvSpPr>
          <p:cNvPr id="10" name="TextBox 9">
            <a:extLst>
              <a:ext uri="{FF2B5EF4-FFF2-40B4-BE49-F238E27FC236}">
                <a16:creationId xmlns:a16="http://schemas.microsoft.com/office/drawing/2014/main" xmlns="" id="{36D2774E-ED58-408E-98A0-7F66B1554997}"/>
              </a:ext>
            </a:extLst>
          </p:cNvPr>
          <p:cNvSpPr txBox="1"/>
          <p:nvPr/>
        </p:nvSpPr>
        <p:spPr>
          <a:xfrm>
            <a:off x="2481603" y="4623331"/>
            <a:ext cx="3901779"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Times New Roman" panose="02020603050405020304" pitchFamily="18" charset="0"/>
              </a:rPr>
              <a:t>Home Office Customization</a:t>
            </a:r>
            <a:endParaRPr kumimoji="0" lang="en-CA" sz="2000" b="0" i="0" u="none" strike="noStrike" kern="1200" cap="none" spc="0" normalizeH="0" baseline="0" noProof="0" dirty="0">
              <a:ln>
                <a:noFill/>
              </a:ln>
              <a:solidFill>
                <a:srgbClr val="00883E"/>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3" name="TextBox 12">
            <a:extLst>
              <a:ext uri="{FF2B5EF4-FFF2-40B4-BE49-F238E27FC236}">
                <a16:creationId xmlns:a16="http://schemas.microsoft.com/office/drawing/2014/main" xmlns="" id="{2515CE1A-443C-4A52-9E17-FB093DCD0D28}"/>
              </a:ext>
            </a:extLst>
          </p:cNvPr>
          <p:cNvSpPr txBox="1"/>
          <p:nvPr/>
        </p:nvSpPr>
        <p:spPr>
          <a:xfrm>
            <a:off x="2446770" y="4998610"/>
            <a:ext cx="4189162" cy="1138773"/>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Avenir Next LT Pro" panose="020B0504020202020204" pitchFamily="34" charset="0"/>
              </a:defRPr>
            </a:lvl1pPr>
          </a:lstStyle>
          <a:p>
            <a:r>
              <a:rPr lang="en-US" sz="1600" dirty="0">
                <a:solidFill>
                  <a:schemeClr val="tx1"/>
                </a:solidFill>
              </a:rPr>
              <a:t>We offer 1 or 2 home office spaces as part of our home designs which can further be customized with storage, wiring or lighting to enhance the usability of the space</a:t>
            </a:r>
            <a:r>
              <a:rPr lang="en-US" sz="1800" dirty="0"/>
              <a:t>. </a:t>
            </a:r>
          </a:p>
        </p:txBody>
      </p:sp>
      <p:sp>
        <p:nvSpPr>
          <p:cNvPr id="14" name="TextBox 13">
            <a:extLst>
              <a:ext uri="{FF2B5EF4-FFF2-40B4-BE49-F238E27FC236}">
                <a16:creationId xmlns:a16="http://schemas.microsoft.com/office/drawing/2014/main" xmlns="" id="{82D3C5BC-4435-4972-B386-418FA4BD88B1}"/>
              </a:ext>
            </a:extLst>
          </p:cNvPr>
          <p:cNvSpPr txBox="1"/>
          <p:nvPr/>
        </p:nvSpPr>
        <p:spPr>
          <a:xfrm>
            <a:off x="7460626" y="1119503"/>
            <a:ext cx="42401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Times New Roman" panose="02020603050405020304" pitchFamily="18" charset="0"/>
              </a:rPr>
              <a:t> </a:t>
            </a:r>
            <a:r>
              <a:rPr kumimoji="0" lang="en-CA" sz="2400" b="1" i="0" u="none" strike="noStrike" kern="1200" cap="none" spc="0" normalizeH="0" baseline="0" noProof="0" dirty="0" smtClean="0">
                <a:ln>
                  <a:noFill/>
                </a:ln>
                <a:solidFill>
                  <a:prstClr val="white"/>
                </a:solidFill>
                <a:effectLst/>
                <a:uLnTx/>
                <a:uFillTx/>
                <a:latin typeface="Arial" panose="020B0604020202020204" pitchFamily="34" charset="0"/>
                <a:ea typeface="Yu Mincho" panose="02020400000000000000" pitchFamily="18" charset="-128"/>
                <a:cs typeface="Times New Roman" panose="02020603050405020304" pitchFamily="18" charset="0"/>
              </a:rPr>
              <a:t>Riverview Homes</a:t>
            </a:r>
            <a:endParaRPr kumimoji="0" lang="en-CA" sz="2400" b="1"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Times New Roman" panose="02020603050405020304" pitchFamily="18" charset="0"/>
            </a:endParaRPr>
          </a:p>
        </p:txBody>
      </p:sp>
      <p:sp>
        <p:nvSpPr>
          <p:cNvPr id="15" name="TextBox 14">
            <a:extLst>
              <a:ext uri="{FF2B5EF4-FFF2-40B4-BE49-F238E27FC236}">
                <a16:creationId xmlns:a16="http://schemas.microsoft.com/office/drawing/2014/main" xmlns="" id="{06924C64-CB21-414E-A294-49372EE6AFBD}"/>
              </a:ext>
            </a:extLst>
          </p:cNvPr>
          <p:cNvSpPr txBox="1"/>
          <p:nvPr/>
        </p:nvSpPr>
        <p:spPr>
          <a:xfrm>
            <a:off x="7540525" y="1499837"/>
            <a:ext cx="455086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Times New Roman" panose="02020603050405020304" pitchFamily="18" charset="0"/>
              </a:rPr>
              <a:t>P.O. Box 470, Iroquois, ON, K0E 1K0 Canada</a:t>
            </a:r>
          </a:p>
        </p:txBody>
      </p:sp>
      <p:sp>
        <p:nvSpPr>
          <p:cNvPr id="16" name="TextBox 15">
            <a:extLst>
              <a:ext uri="{FF2B5EF4-FFF2-40B4-BE49-F238E27FC236}">
                <a16:creationId xmlns:a16="http://schemas.microsoft.com/office/drawing/2014/main" xmlns="" id="{B7BD5029-4A56-4B53-A5C2-9CC86C34BF41}"/>
              </a:ext>
            </a:extLst>
          </p:cNvPr>
          <p:cNvSpPr txBox="1"/>
          <p:nvPr/>
        </p:nvSpPr>
        <p:spPr>
          <a:xfrm>
            <a:off x="8179717" y="2439106"/>
            <a:ext cx="3832934" cy="1077218"/>
          </a:xfrm>
          <a:prstGeom prst="rect">
            <a:avLst/>
          </a:prstGeom>
          <a:noFill/>
        </p:spPr>
        <p:txBody>
          <a:bodyPr wrap="square">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CA" sz="1600" b="0" i="0" u="none" strike="noStrike" kern="1200" cap="none" spc="0" normalizeH="0" baseline="0" noProof="0" dirty="0" smtClean="0">
                <a:ln>
                  <a:noFill/>
                </a:ln>
                <a:solidFill>
                  <a:prstClr val="white"/>
                </a:solidFill>
                <a:effectLst/>
                <a:uLnTx/>
                <a:uFillTx/>
                <a:latin typeface="Arial" panose="020B0604020202020204" pitchFamily="34" charset="0"/>
                <a:ea typeface="Yu Mincho" panose="02020400000000000000" pitchFamily="18" charset="-128"/>
                <a:cs typeface="Times New Roman" panose="02020603050405020304" pitchFamily="18" charset="0"/>
              </a:rPr>
              <a:t>info@sdwd.ca</a:t>
            </a:r>
            <a:endParaRPr kumimoji="0" lang="en-CA" sz="1600" b="0"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Times New Roman" panose="02020603050405020304" pitchFamily="18" charset="0"/>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CA" sz="1600" b="0" i="0" u="none" strike="noStrike" kern="1200" cap="none" spc="0" normalizeH="0" baseline="0" noProof="0" dirty="0" smtClean="0">
                <a:ln>
                  <a:noFill/>
                </a:ln>
                <a:solidFill>
                  <a:prstClr val="white"/>
                </a:solidFill>
                <a:effectLst/>
                <a:uLnTx/>
                <a:uFillTx/>
                <a:latin typeface="Arial" panose="020B0604020202020204" pitchFamily="34" charset="0"/>
                <a:ea typeface="Yu Mincho" panose="02020400000000000000" pitchFamily="18" charset="-128"/>
                <a:cs typeface="Times New Roman" panose="02020603050405020304" pitchFamily="18" charset="0"/>
              </a:rPr>
              <a:t>www.sdwd.ca</a:t>
            </a:r>
            <a:endParaRPr kumimoji="0" lang="en-CA"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B07FC499-1D82-47BC-9650-2E32A42C12E3}"/>
              </a:ext>
            </a:extLst>
          </p:cNvPr>
          <p:cNvSpPr txBox="1"/>
          <p:nvPr/>
        </p:nvSpPr>
        <p:spPr>
          <a:xfrm>
            <a:off x="8179717" y="1952625"/>
            <a:ext cx="2075155" cy="508344"/>
          </a:xfrm>
          <a:prstGeom prst="rect">
            <a:avLst/>
          </a:prstGeom>
          <a:noFill/>
        </p:spPr>
        <p:txBody>
          <a:bodyPr wrap="square">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Times New Roman" panose="02020603050405020304" pitchFamily="18" charset="0"/>
              </a:rPr>
              <a:t>1.877.337.5557</a:t>
            </a:r>
          </a:p>
        </p:txBody>
      </p:sp>
      <p:pic>
        <p:nvPicPr>
          <p:cNvPr id="19" name="Picture 18">
            <a:extLst>
              <a:ext uri="{FF2B5EF4-FFF2-40B4-BE49-F238E27FC236}">
                <a16:creationId xmlns:a16="http://schemas.microsoft.com/office/drawing/2014/main" xmlns="" id="{49E807CC-60EE-4F4E-B5FF-7A96304E22D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8702" r="11512"/>
          <a:stretch/>
        </p:blipFill>
        <p:spPr>
          <a:xfrm>
            <a:off x="355337" y="4334741"/>
            <a:ext cx="1970935" cy="2118175"/>
          </a:xfrm>
          <a:prstGeom prst="roundRect">
            <a:avLst>
              <a:gd name="adj" fmla="val 2352"/>
            </a:avLst>
          </a:prstGeom>
        </p:spPr>
      </p:pic>
      <p:grpSp>
        <p:nvGrpSpPr>
          <p:cNvPr id="21" name="Group 20">
            <a:extLst>
              <a:ext uri="{FF2B5EF4-FFF2-40B4-BE49-F238E27FC236}">
                <a16:creationId xmlns:a16="http://schemas.microsoft.com/office/drawing/2014/main" xmlns="" id="{45CB98C9-C432-4F23-8F51-0A8F47E0267C}"/>
              </a:ext>
            </a:extLst>
          </p:cNvPr>
          <p:cNvGrpSpPr/>
          <p:nvPr/>
        </p:nvGrpSpPr>
        <p:grpSpPr>
          <a:xfrm>
            <a:off x="7846444" y="2700367"/>
            <a:ext cx="245697" cy="192246"/>
            <a:chOff x="5978526" y="1625601"/>
            <a:chExt cx="239713" cy="150812"/>
          </a:xfrm>
        </p:grpSpPr>
        <p:sp>
          <p:nvSpPr>
            <p:cNvPr id="22" name="Freeform 108">
              <a:extLst>
                <a:ext uri="{FF2B5EF4-FFF2-40B4-BE49-F238E27FC236}">
                  <a16:creationId xmlns:a16="http://schemas.microsoft.com/office/drawing/2014/main" xmlns="" id="{0B78D984-2D8F-4ED0-AB7F-E824A779854A}"/>
                </a:ext>
              </a:extLst>
            </p:cNvPr>
            <p:cNvSpPr>
              <a:spLocks/>
            </p:cNvSpPr>
            <p:nvPr/>
          </p:nvSpPr>
          <p:spPr bwMode="auto">
            <a:xfrm>
              <a:off x="5992813" y="1625601"/>
              <a:ext cx="214313" cy="95250"/>
            </a:xfrm>
            <a:custGeom>
              <a:avLst/>
              <a:gdLst>
                <a:gd name="T0" fmla="*/ 135 w 135"/>
                <a:gd name="T1" fmla="*/ 0 h 60"/>
                <a:gd name="T2" fmla="*/ 132 w 135"/>
                <a:gd name="T3" fmla="*/ 0 h 60"/>
                <a:gd name="T4" fmla="*/ 0 w 135"/>
                <a:gd name="T5" fmla="*/ 0 h 60"/>
                <a:gd name="T6" fmla="*/ 0 w 135"/>
                <a:gd name="T7" fmla="*/ 0 h 60"/>
                <a:gd name="T8" fmla="*/ 66 w 135"/>
                <a:gd name="T9" fmla="*/ 60 h 60"/>
                <a:gd name="T10" fmla="*/ 135 w 135"/>
                <a:gd name="T11" fmla="*/ 0 h 60"/>
              </a:gdLst>
              <a:ahLst/>
              <a:cxnLst>
                <a:cxn ang="0">
                  <a:pos x="T0" y="T1"/>
                </a:cxn>
                <a:cxn ang="0">
                  <a:pos x="T2" y="T3"/>
                </a:cxn>
                <a:cxn ang="0">
                  <a:pos x="T4" y="T5"/>
                </a:cxn>
                <a:cxn ang="0">
                  <a:pos x="T6" y="T7"/>
                </a:cxn>
                <a:cxn ang="0">
                  <a:pos x="T8" y="T9"/>
                </a:cxn>
                <a:cxn ang="0">
                  <a:pos x="T10" y="T11"/>
                </a:cxn>
              </a:cxnLst>
              <a:rect l="0" t="0" r="r" b="b"/>
              <a:pathLst>
                <a:path w="135" h="60">
                  <a:moveTo>
                    <a:pt x="135" y="0"/>
                  </a:moveTo>
                  <a:lnTo>
                    <a:pt x="132" y="0"/>
                  </a:lnTo>
                  <a:lnTo>
                    <a:pt x="0" y="0"/>
                  </a:lnTo>
                  <a:lnTo>
                    <a:pt x="0" y="0"/>
                  </a:lnTo>
                  <a:lnTo>
                    <a:pt x="66" y="60"/>
                  </a:lnTo>
                  <a:lnTo>
                    <a:pt x="13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109">
              <a:extLst>
                <a:ext uri="{FF2B5EF4-FFF2-40B4-BE49-F238E27FC236}">
                  <a16:creationId xmlns:a16="http://schemas.microsoft.com/office/drawing/2014/main" xmlns="" id="{E8F634EC-3005-4335-ADBE-75960F68D4B3}"/>
                </a:ext>
              </a:extLst>
            </p:cNvPr>
            <p:cNvSpPr>
              <a:spLocks/>
            </p:cNvSpPr>
            <p:nvPr/>
          </p:nvSpPr>
          <p:spPr bwMode="auto">
            <a:xfrm>
              <a:off x="6143626" y="1638301"/>
              <a:ext cx="74613" cy="130175"/>
            </a:xfrm>
            <a:custGeom>
              <a:avLst/>
              <a:gdLst>
                <a:gd name="T0" fmla="*/ 20 w 20"/>
                <a:gd name="T1" fmla="*/ 0 h 35"/>
                <a:gd name="T2" fmla="*/ 0 w 20"/>
                <a:gd name="T3" fmla="*/ 17 h 35"/>
                <a:gd name="T4" fmla="*/ 19 w 20"/>
                <a:gd name="T5" fmla="*/ 35 h 35"/>
                <a:gd name="T6" fmla="*/ 20 w 20"/>
                <a:gd name="T7" fmla="*/ 33 h 35"/>
                <a:gd name="T8" fmla="*/ 20 w 20"/>
                <a:gd name="T9" fmla="*/ 1 h 35"/>
                <a:gd name="T10" fmla="*/ 20 w 20"/>
                <a:gd name="T11" fmla="*/ 0 h 35"/>
              </a:gdLst>
              <a:ahLst/>
              <a:cxnLst>
                <a:cxn ang="0">
                  <a:pos x="T0" y="T1"/>
                </a:cxn>
                <a:cxn ang="0">
                  <a:pos x="T2" y="T3"/>
                </a:cxn>
                <a:cxn ang="0">
                  <a:pos x="T4" y="T5"/>
                </a:cxn>
                <a:cxn ang="0">
                  <a:pos x="T6" y="T7"/>
                </a:cxn>
                <a:cxn ang="0">
                  <a:pos x="T8" y="T9"/>
                </a:cxn>
                <a:cxn ang="0">
                  <a:pos x="T10" y="T11"/>
                </a:cxn>
              </a:cxnLst>
              <a:rect l="0" t="0" r="r" b="b"/>
              <a:pathLst>
                <a:path w="20" h="35">
                  <a:moveTo>
                    <a:pt x="20" y="0"/>
                  </a:moveTo>
                  <a:cubicBezTo>
                    <a:pt x="0" y="17"/>
                    <a:pt x="0" y="17"/>
                    <a:pt x="0" y="17"/>
                  </a:cubicBezTo>
                  <a:cubicBezTo>
                    <a:pt x="19" y="35"/>
                    <a:pt x="19" y="35"/>
                    <a:pt x="19" y="35"/>
                  </a:cubicBezTo>
                  <a:cubicBezTo>
                    <a:pt x="20" y="34"/>
                    <a:pt x="20" y="34"/>
                    <a:pt x="20" y="33"/>
                  </a:cubicBezTo>
                  <a:cubicBezTo>
                    <a:pt x="20" y="1"/>
                    <a:pt x="20" y="1"/>
                    <a:pt x="20" y="1"/>
                  </a:cubicBezTo>
                  <a:cubicBezTo>
                    <a:pt x="20" y="1"/>
                    <a:pt x="20" y="0"/>
                    <a:pt x="20"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110">
              <a:extLst>
                <a:ext uri="{FF2B5EF4-FFF2-40B4-BE49-F238E27FC236}">
                  <a16:creationId xmlns:a16="http://schemas.microsoft.com/office/drawing/2014/main" xmlns="" id="{7E61A551-ABF6-457A-95D2-DCDD8B1DC72A}"/>
                </a:ext>
              </a:extLst>
            </p:cNvPr>
            <p:cNvSpPr>
              <a:spLocks/>
            </p:cNvSpPr>
            <p:nvPr/>
          </p:nvSpPr>
          <p:spPr bwMode="auto">
            <a:xfrm>
              <a:off x="5978526" y="1633538"/>
              <a:ext cx="74613" cy="134938"/>
            </a:xfrm>
            <a:custGeom>
              <a:avLst/>
              <a:gdLst>
                <a:gd name="T0" fmla="*/ 0 w 20"/>
                <a:gd name="T1" fmla="*/ 0 h 36"/>
                <a:gd name="T2" fmla="*/ 0 w 20"/>
                <a:gd name="T3" fmla="*/ 2 h 36"/>
                <a:gd name="T4" fmla="*/ 0 w 20"/>
                <a:gd name="T5" fmla="*/ 34 h 36"/>
                <a:gd name="T6" fmla="*/ 0 w 20"/>
                <a:gd name="T7" fmla="*/ 36 h 36"/>
                <a:gd name="T8" fmla="*/ 20 w 20"/>
                <a:gd name="T9" fmla="*/ 18 h 36"/>
                <a:gd name="T10" fmla="*/ 0 w 20"/>
                <a:gd name="T11" fmla="*/ 0 h 36"/>
              </a:gdLst>
              <a:ahLst/>
              <a:cxnLst>
                <a:cxn ang="0">
                  <a:pos x="T0" y="T1"/>
                </a:cxn>
                <a:cxn ang="0">
                  <a:pos x="T2" y="T3"/>
                </a:cxn>
                <a:cxn ang="0">
                  <a:pos x="T4" y="T5"/>
                </a:cxn>
                <a:cxn ang="0">
                  <a:pos x="T6" y="T7"/>
                </a:cxn>
                <a:cxn ang="0">
                  <a:pos x="T8" y="T9"/>
                </a:cxn>
                <a:cxn ang="0">
                  <a:pos x="T10" y="T11"/>
                </a:cxn>
              </a:cxnLst>
              <a:rect l="0" t="0" r="r" b="b"/>
              <a:pathLst>
                <a:path w="20" h="36">
                  <a:moveTo>
                    <a:pt x="0" y="0"/>
                  </a:moveTo>
                  <a:cubicBezTo>
                    <a:pt x="0" y="1"/>
                    <a:pt x="0" y="1"/>
                    <a:pt x="0" y="2"/>
                  </a:cubicBezTo>
                  <a:cubicBezTo>
                    <a:pt x="0" y="34"/>
                    <a:pt x="0" y="34"/>
                    <a:pt x="0" y="34"/>
                  </a:cubicBezTo>
                  <a:cubicBezTo>
                    <a:pt x="0" y="35"/>
                    <a:pt x="0" y="35"/>
                    <a:pt x="0" y="36"/>
                  </a:cubicBezTo>
                  <a:cubicBezTo>
                    <a:pt x="20" y="18"/>
                    <a:pt x="20" y="18"/>
                    <a:pt x="20" y="18"/>
                  </a:cubicBez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111">
              <a:extLst>
                <a:ext uri="{FF2B5EF4-FFF2-40B4-BE49-F238E27FC236}">
                  <a16:creationId xmlns:a16="http://schemas.microsoft.com/office/drawing/2014/main" xmlns="" id="{0530B03C-B3A2-4B58-A383-03F981D751D4}"/>
                </a:ext>
              </a:extLst>
            </p:cNvPr>
            <p:cNvSpPr>
              <a:spLocks/>
            </p:cNvSpPr>
            <p:nvPr/>
          </p:nvSpPr>
          <p:spPr bwMode="auto">
            <a:xfrm>
              <a:off x="5992813" y="1712913"/>
              <a:ext cx="209550" cy="63500"/>
            </a:xfrm>
            <a:custGeom>
              <a:avLst/>
              <a:gdLst>
                <a:gd name="T0" fmla="*/ 66 w 132"/>
                <a:gd name="T1" fmla="*/ 19 h 40"/>
                <a:gd name="T2" fmla="*/ 45 w 132"/>
                <a:gd name="T3" fmla="*/ 0 h 40"/>
                <a:gd name="T4" fmla="*/ 0 w 132"/>
                <a:gd name="T5" fmla="*/ 40 h 40"/>
                <a:gd name="T6" fmla="*/ 0 w 132"/>
                <a:gd name="T7" fmla="*/ 40 h 40"/>
                <a:gd name="T8" fmla="*/ 132 w 132"/>
                <a:gd name="T9" fmla="*/ 40 h 40"/>
                <a:gd name="T10" fmla="*/ 88 w 132"/>
                <a:gd name="T11" fmla="*/ 0 h 40"/>
                <a:gd name="T12" fmla="*/ 66 w 132"/>
                <a:gd name="T13" fmla="*/ 19 h 40"/>
              </a:gdLst>
              <a:ahLst/>
              <a:cxnLst>
                <a:cxn ang="0">
                  <a:pos x="T0" y="T1"/>
                </a:cxn>
                <a:cxn ang="0">
                  <a:pos x="T2" y="T3"/>
                </a:cxn>
                <a:cxn ang="0">
                  <a:pos x="T4" y="T5"/>
                </a:cxn>
                <a:cxn ang="0">
                  <a:pos x="T6" y="T7"/>
                </a:cxn>
                <a:cxn ang="0">
                  <a:pos x="T8" y="T9"/>
                </a:cxn>
                <a:cxn ang="0">
                  <a:pos x="T10" y="T11"/>
                </a:cxn>
                <a:cxn ang="0">
                  <a:pos x="T12" y="T13"/>
                </a:cxn>
              </a:cxnLst>
              <a:rect l="0" t="0" r="r" b="b"/>
              <a:pathLst>
                <a:path w="132" h="40">
                  <a:moveTo>
                    <a:pt x="66" y="19"/>
                  </a:moveTo>
                  <a:lnTo>
                    <a:pt x="45" y="0"/>
                  </a:lnTo>
                  <a:lnTo>
                    <a:pt x="0" y="40"/>
                  </a:lnTo>
                  <a:lnTo>
                    <a:pt x="0" y="40"/>
                  </a:lnTo>
                  <a:lnTo>
                    <a:pt x="132" y="40"/>
                  </a:lnTo>
                  <a:lnTo>
                    <a:pt x="88" y="0"/>
                  </a:lnTo>
                  <a:lnTo>
                    <a:pt x="66" y="1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6" name="Freeform 12">
            <a:extLst>
              <a:ext uri="{FF2B5EF4-FFF2-40B4-BE49-F238E27FC236}">
                <a16:creationId xmlns:a16="http://schemas.microsoft.com/office/drawing/2014/main" xmlns="" id="{CA14F20C-5363-42D7-ABB5-B3D24177FE45}"/>
              </a:ext>
            </a:extLst>
          </p:cNvPr>
          <p:cNvSpPr>
            <a:spLocks noEditPoints="1"/>
          </p:cNvSpPr>
          <p:nvPr/>
        </p:nvSpPr>
        <p:spPr bwMode="auto">
          <a:xfrm>
            <a:off x="7858398" y="3097712"/>
            <a:ext cx="266613" cy="287958"/>
          </a:xfrm>
          <a:custGeom>
            <a:avLst/>
            <a:gdLst>
              <a:gd name="T0" fmla="*/ 1918 w 2355"/>
              <a:gd name="T1" fmla="*/ 1596 h 2588"/>
              <a:gd name="T2" fmla="*/ 1842 w 2355"/>
              <a:gd name="T3" fmla="*/ 2007 h 2588"/>
              <a:gd name="T4" fmla="*/ 1659 w 2355"/>
              <a:gd name="T5" fmla="*/ 1596 h 2588"/>
              <a:gd name="T6" fmla="*/ 1639 w 2355"/>
              <a:gd name="T7" fmla="*/ 1504 h 2588"/>
              <a:gd name="T8" fmla="*/ 1505 w 2355"/>
              <a:gd name="T9" fmla="*/ 1442 h 2588"/>
              <a:gd name="T10" fmla="*/ 1154 w 2355"/>
              <a:gd name="T11" fmla="*/ 1102 h 2588"/>
              <a:gd name="T12" fmla="*/ 1228 w 2355"/>
              <a:gd name="T13" fmla="*/ 944 h 2588"/>
              <a:gd name="T14" fmla="*/ 1154 w 2355"/>
              <a:gd name="T15" fmla="*/ 773 h 2588"/>
              <a:gd name="T16" fmla="*/ 1139 w 2355"/>
              <a:gd name="T17" fmla="*/ 453 h 2588"/>
              <a:gd name="T18" fmla="*/ 0 w 2355"/>
              <a:gd name="T19" fmla="*/ 1519 h 2588"/>
              <a:gd name="T20" fmla="*/ 2138 w 2355"/>
              <a:gd name="T21" fmla="*/ 1519 h 2588"/>
              <a:gd name="T22" fmla="*/ 1996 w 2355"/>
              <a:gd name="T23" fmla="*/ 1504 h 2588"/>
              <a:gd name="T24" fmla="*/ 566 w 2355"/>
              <a:gd name="T25" fmla="*/ 912 h 2588"/>
              <a:gd name="T26" fmla="*/ 604 w 2355"/>
              <a:gd name="T27" fmla="*/ 732 h 2588"/>
              <a:gd name="T28" fmla="*/ 543 w 2355"/>
              <a:gd name="T29" fmla="*/ 1065 h 2588"/>
              <a:gd name="T30" fmla="*/ 158 w 2355"/>
              <a:gd name="T31" fmla="*/ 1442 h 2588"/>
              <a:gd name="T32" fmla="*/ 297 w 2355"/>
              <a:gd name="T33" fmla="*/ 2007 h 2588"/>
              <a:gd name="T34" fmla="*/ 516 w 2355"/>
              <a:gd name="T35" fmla="*/ 1596 h 2588"/>
              <a:gd name="T36" fmla="*/ 297 w 2355"/>
              <a:gd name="T37" fmla="*/ 2007 h 2588"/>
              <a:gd name="T38" fmla="*/ 566 w 2355"/>
              <a:gd name="T39" fmla="*/ 2111 h 2588"/>
              <a:gd name="T40" fmla="*/ 400 w 2355"/>
              <a:gd name="T41" fmla="*/ 2142 h 2588"/>
              <a:gd name="T42" fmla="*/ 793 w 2355"/>
              <a:gd name="T43" fmla="*/ 2391 h 2588"/>
              <a:gd name="T44" fmla="*/ 999 w 2355"/>
              <a:gd name="T45" fmla="*/ 2076 h 2588"/>
              <a:gd name="T46" fmla="*/ 999 w 2355"/>
              <a:gd name="T47" fmla="*/ 1921 h 2588"/>
              <a:gd name="T48" fmla="*/ 671 w 2355"/>
              <a:gd name="T49" fmla="*/ 1596 h 2588"/>
              <a:gd name="T50" fmla="*/ 999 w 2355"/>
              <a:gd name="T51" fmla="*/ 1921 h 2588"/>
              <a:gd name="T52" fmla="*/ 670 w 2355"/>
              <a:gd name="T53" fmla="*/ 1442 h 2588"/>
              <a:gd name="T54" fmla="*/ 999 w 2355"/>
              <a:gd name="T55" fmla="*/ 1102 h 2588"/>
              <a:gd name="T56" fmla="*/ 999 w 2355"/>
              <a:gd name="T57" fmla="*/ 948 h 2588"/>
              <a:gd name="T58" fmla="*/ 788 w 2355"/>
              <a:gd name="T59" fmla="*/ 649 h 2588"/>
              <a:gd name="T60" fmla="*/ 999 w 2355"/>
              <a:gd name="T61" fmla="*/ 948 h 2588"/>
              <a:gd name="T62" fmla="*/ 1154 w 2355"/>
              <a:gd name="T63" fmla="*/ 2429 h 2588"/>
              <a:gd name="T64" fmla="*/ 1456 w 2355"/>
              <a:gd name="T65" fmla="*/ 2096 h 2588"/>
              <a:gd name="T66" fmla="*/ 1479 w 2355"/>
              <a:gd name="T67" fmla="*/ 1944 h 2588"/>
              <a:gd name="T68" fmla="*/ 1154 w 2355"/>
              <a:gd name="T69" fmla="*/ 1596 h 2588"/>
              <a:gd name="T70" fmla="*/ 1479 w 2355"/>
              <a:gd name="T71" fmla="*/ 1944 h 2588"/>
              <a:gd name="T72" fmla="*/ 1609 w 2355"/>
              <a:gd name="T73" fmla="*/ 2117 h 2588"/>
              <a:gd name="T74" fmla="*/ 1575 w 2355"/>
              <a:gd name="T75" fmla="*/ 2281 h 2588"/>
              <a:gd name="T76" fmla="*/ 1290 w 2355"/>
              <a:gd name="T77" fmla="*/ 677 h 2588"/>
              <a:gd name="T78" fmla="*/ 1853 w 2355"/>
              <a:gd name="T79" fmla="*/ 1446 h 2588"/>
              <a:gd name="T80" fmla="*/ 1765 w 2355"/>
              <a:gd name="T81" fmla="*/ 30 h 2588"/>
              <a:gd name="T82" fmla="*/ 1534 w 2355"/>
              <a:gd name="T83" fmla="*/ 565 h 2588"/>
              <a:gd name="T84" fmla="*/ 2102 w 2355"/>
              <a:gd name="T85" fmla="*/ 565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5" h="2588">
                <a:moveTo>
                  <a:pt x="1996" y="1504"/>
                </a:moveTo>
                <a:cubicBezTo>
                  <a:pt x="1980" y="1544"/>
                  <a:pt x="1952" y="1575"/>
                  <a:pt x="1918" y="1596"/>
                </a:cubicBezTo>
                <a:cubicBezTo>
                  <a:pt x="1980" y="1596"/>
                  <a:pt x="1980" y="1596"/>
                  <a:pt x="1980" y="1596"/>
                </a:cubicBezTo>
                <a:cubicBezTo>
                  <a:pt x="1967" y="1746"/>
                  <a:pt x="1918" y="1886"/>
                  <a:pt x="1842" y="2007"/>
                </a:cubicBezTo>
                <a:cubicBezTo>
                  <a:pt x="1775" y="1991"/>
                  <a:pt x="1705" y="1976"/>
                  <a:pt x="1632" y="1964"/>
                </a:cubicBezTo>
                <a:cubicBezTo>
                  <a:pt x="1648" y="1845"/>
                  <a:pt x="1657" y="1722"/>
                  <a:pt x="1659" y="1596"/>
                </a:cubicBezTo>
                <a:cubicBezTo>
                  <a:pt x="1718" y="1596"/>
                  <a:pt x="1718" y="1596"/>
                  <a:pt x="1718" y="1596"/>
                </a:cubicBezTo>
                <a:cubicBezTo>
                  <a:pt x="1683" y="1575"/>
                  <a:pt x="1655" y="1544"/>
                  <a:pt x="1639" y="1504"/>
                </a:cubicBezTo>
                <a:cubicBezTo>
                  <a:pt x="1602" y="1412"/>
                  <a:pt x="1553" y="1341"/>
                  <a:pt x="1498" y="1275"/>
                </a:cubicBezTo>
                <a:cubicBezTo>
                  <a:pt x="1502" y="1330"/>
                  <a:pt x="1504" y="1385"/>
                  <a:pt x="1505" y="1442"/>
                </a:cubicBezTo>
                <a:cubicBezTo>
                  <a:pt x="1154" y="1442"/>
                  <a:pt x="1154" y="1442"/>
                  <a:pt x="1154" y="1442"/>
                </a:cubicBezTo>
                <a:cubicBezTo>
                  <a:pt x="1154" y="1102"/>
                  <a:pt x="1154" y="1102"/>
                  <a:pt x="1154" y="1102"/>
                </a:cubicBezTo>
                <a:cubicBezTo>
                  <a:pt x="1216" y="1100"/>
                  <a:pt x="1277" y="1097"/>
                  <a:pt x="1337" y="1093"/>
                </a:cubicBezTo>
                <a:cubicBezTo>
                  <a:pt x="1298" y="1047"/>
                  <a:pt x="1261" y="998"/>
                  <a:pt x="1228" y="944"/>
                </a:cubicBezTo>
                <a:cubicBezTo>
                  <a:pt x="1203" y="945"/>
                  <a:pt x="1179" y="947"/>
                  <a:pt x="1154" y="947"/>
                </a:cubicBezTo>
                <a:cubicBezTo>
                  <a:pt x="1154" y="773"/>
                  <a:pt x="1154" y="773"/>
                  <a:pt x="1154" y="773"/>
                </a:cubicBezTo>
                <a:cubicBezTo>
                  <a:pt x="1148" y="751"/>
                  <a:pt x="1142" y="728"/>
                  <a:pt x="1138" y="704"/>
                </a:cubicBezTo>
                <a:cubicBezTo>
                  <a:pt x="1123" y="620"/>
                  <a:pt x="1124" y="535"/>
                  <a:pt x="1139" y="453"/>
                </a:cubicBezTo>
                <a:cubicBezTo>
                  <a:pt x="1116" y="451"/>
                  <a:pt x="1093" y="450"/>
                  <a:pt x="1069" y="450"/>
                </a:cubicBezTo>
                <a:cubicBezTo>
                  <a:pt x="480" y="450"/>
                  <a:pt x="0" y="930"/>
                  <a:pt x="0" y="1519"/>
                </a:cubicBezTo>
                <a:cubicBezTo>
                  <a:pt x="0" y="2108"/>
                  <a:pt x="480" y="2588"/>
                  <a:pt x="1069" y="2588"/>
                </a:cubicBezTo>
                <a:cubicBezTo>
                  <a:pt x="1658" y="2588"/>
                  <a:pt x="2138" y="2108"/>
                  <a:pt x="2138" y="1519"/>
                </a:cubicBezTo>
                <a:cubicBezTo>
                  <a:pt x="2138" y="1445"/>
                  <a:pt x="2130" y="1372"/>
                  <a:pt x="2116" y="1302"/>
                </a:cubicBezTo>
                <a:cubicBezTo>
                  <a:pt x="2070" y="1361"/>
                  <a:pt x="2029" y="1425"/>
                  <a:pt x="1996" y="1504"/>
                </a:cubicBezTo>
                <a:close/>
                <a:moveTo>
                  <a:pt x="604" y="732"/>
                </a:moveTo>
                <a:cubicBezTo>
                  <a:pt x="589" y="789"/>
                  <a:pt x="577" y="849"/>
                  <a:pt x="566" y="912"/>
                </a:cubicBezTo>
                <a:cubicBezTo>
                  <a:pt x="513" y="904"/>
                  <a:pt x="462" y="895"/>
                  <a:pt x="412" y="884"/>
                </a:cubicBezTo>
                <a:cubicBezTo>
                  <a:pt x="469" y="825"/>
                  <a:pt x="533" y="774"/>
                  <a:pt x="604" y="732"/>
                </a:cubicBezTo>
                <a:close/>
                <a:moveTo>
                  <a:pt x="305" y="1018"/>
                </a:moveTo>
                <a:cubicBezTo>
                  <a:pt x="381" y="1037"/>
                  <a:pt x="460" y="1052"/>
                  <a:pt x="543" y="1065"/>
                </a:cubicBezTo>
                <a:cubicBezTo>
                  <a:pt x="527" y="1186"/>
                  <a:pt x="518" y="1313"/>
                  <a:pt x="516" y="1442"/>
                </a:cubicBezTo>
                <a:cubicBezTo>
                  <a:pt x="158" y="1442"/>
                  <a:pt x="158" y="1442"/>
                  <a:pt x="158" y="1442"/>
                </a:cubicBezTo>
                <a:cubicBezTo>
                  <a:pt x="171" y="1286"/>
                  <a:pt x="223" y="1142"/>
                  <a:pt x="305" y="1018"/>
                </a:cubicBezTo>
                <a:close/>
                <a:moveTo>
                  <a:pt x="297" y="2007"/>
                </a:moveTo>
                <a:cubicBezTo>
                  <a:pt x="220" y="1886"/>
                  <a:pt x="171" y="1746"/>
                  <a:pt x="158" y="1596"/>
                </a:cubicBezTo>
                <a:cubicBezTo>
                  <a:pt x="516" y="1596"/>
                  <a:pt x="516" y="1596"/>
                  <a:pt x="516" y="1596"/>
                </a:cubicBezTo>
                <a:cubicBezTo>
                  <a:pt x="519" y="1720"/>
                  <a:pt x="528" y="1842"/>
                  <a:pt x="543" y="1959"/>
                </a:cubicBezTo>
                <a:cubicBezTo>
                  <a:pt x="457" y="1972"/>
                  <a:pt x="375" y="1988"/>
                  <a:pt x="297" y="2007"/>
                </a:cubicBezTo>
                <a:close/>
                <a:moveTo>
                  <a:pt x="400" y="2142"/>
                </a:moveTo>
                <a:cubicBezTo>
                  <a:pt x="454" y="2130"/>
                  <a:pt x="509" y="2120"/>
                  <a:pt x="566" y="2111"/>
                </a:cubicBezTo>
                <a:cubicBezTo>
                  <a:pt x="578" y="2180"/>
                  <a:pt x="592" y="2246"/>
                  <a:pt x="608" y="2308"/>
                </a:cubicBezTo>
                <a:cubicBezTo>
                  <a:pt x="531" y="2263"/>
                  <a:pt x="461" y="2207"/>
                  <a:pt x="400" y="2142"/>
                </a:cubicBezTo>
                <a:close/>
                <a:moveTo>
                  <a:pt x="999" y="2431"/>
                </a:moveTo>
                <a:cubicBezTo>
                  <a:pt x="928" y="2425"/>
                  <a:pt x="859" y="2412"/>
                  <a:pt x="793" y="2391"/>
                </a:cubicBezTo>
                <a:cubicBezTo>
                  <a:pt x="764" y="2301"/>
                  <a:pt x="739" y="2201"/>
                  <a:pt x="719" y="2092"/>
                </a:cubicBezTo>
                <a:cubicBezTo>
                  <a:pt x="811" y="2083"/>
                  <a:pt x="905" y="2077"/>
                  <a:pt x="999" y="2076"/>
                </a:cubicBezTo>
                <a:lnTo>
                  <a:pt x="999" y="2431"/>
                </a:lnTo>
                <a:close/>
                <a:moveTo>
                  <a:pt x="999" y="1921"/>
                </a:moveTo>
                <a:cubicBezTo>
                  <a:pt x="897" y="1923"/>
                  <a:pt x="795" y="1929"/>
                  <a:pt x="696" y="1939"/>
                </a:cubicBezTo>
                <a:cubicBezTo>
                  <a:pt x="682" y="1829"/>
                  <a:pt x="673" y="1714"/>
                  <a:pt x="671" y="1596"/>
                </a:cubicBezTo>
                <a:cubicBezTo>
                  <a:pt x="999" y="1596"/>
                  <a:pt x="999" y="1596"/>
                  <a:pt x="999" y="1596"/>
                </a:cubicBezTo>
                <a:lnTo>
                  <a:pt x="999" y="1921"/>
                </a:lnTo>
                <a:close/>
                <a:moveTo>
                  <a:pt x="999" y="1442"/>
                </a:moveTo>
                <a:cubicBezTo>
                  <a:pt x="670" y="1442"/>
                  <a:pt x="670" y="1442"/>
                  <a:pt x="670" y="1442"/>
                </a:cubicBezTo>
                <a:cubicBezTo>
                  <a:pt x="673" y="1319"/>
                  <a:pt x="681" y="1199"/>
                  <a:pt x="696" y="1084"/>
                </a:cubicBezTo>
                <a:cubicBezTo>
                  <a:pt x="795" y="1094"/>
                  <a:pt x="897" y="1100"/>
                  <a:pt x="999" y="1102"/>
                </a:cubicBezTo>
                <a:lnTo>
                  <a:pt x="999" y="1442"/>
                </a:lnTo>
                <a:close/>
                <a:moveTo>
                  <a:pt x="999" y="948"/>
                </a:moveTo>
                <a:cubicBezTo>
                  <a:pt x="905" y="946"/>
                  <a:pt x="811" y="940"/>
                  <a:pt x="719" y="931"/>
                </a:cubicBezTo>
                <a:cubicBezTo>
                  <a:pt x="737" y="828"/>
                  <a:pt x="761" y="734"/>
                  <a:pt x="788" y="649"/>
                </a:cubicBezTo>
                <a:cubicBezTo>
                  <a:pt x="855" y="627"/>
                  <a:pt x="926" y="613"/>
                  <a:pt x="999" y="608"/>
                </a:cubicBezTo>
                <a:lnTo>
                  <a:pt x="999" y="948"/>
                </a:lnTo>
                <a:close/>
                <a:moveTo>
                  <a:pt x="1387" y="2376"/>
                </a:moveTo>
                <a:cubicBezTo>
                  <a:pt x="1313" y="2404"/>
                  <a:pt x="1235" y="2422"/>
                  <a:pt x="1154" y="2429"/>
                </a:cubicBezTo>
                <a:cubicBezTo>
                  <a:pt x="1154" y="2076"/>
                  <a:pt x="1154" y="2076"/>
                  <a:pt x="1154" y="2076"/>
                </a:cubicBezTo>
                <a:cubicBezTo>
                  <a:pt x="1257" y="2078"/>
                  <a:pt x="1358" y="2085"/>
                  <a:pt x="1456" y="2096"/>
                </a:cubicBezTo>
                <a:cubicBezTo>
                  <a:pt x="1437" y="2198"/>
                  <a:pt x="1414" y="2292"/>
                  <a:pt x="1387" y="2376"/>
                </a:cubicBezTo>
                <a:close/>
                <a:moveTo>
                  <a:pt x="1479" y="1944"/>
                </a:moveTo>
                <a:cubicBezTo>
                  <a:pt x="1374" y="1931"/>
                  <a:pt x="1265" y="1924"/>
                  <a:pt x="1154" y="1922"/>
                </a:cubicBezTo>
                <a:cubicBezTo>
                  <a:pt x="1154" y="1596"/>
                  <a:pt x="1154" y="1596"/>
                  <a:pt x="1154" y="1596"/>
                </a:cubicBezTo>
                <a:cubicBezTo>
                  <a:pt x="1505" y="1596"/>
                  <a:pt x="1505" y="1596"/>
                  <a:pt x="1505" y="1596"/>
                </a:cubicBezTo>
                <a:cubicBezTo>
                  <a:pt x="1502" y="1715"/>
                  <a:pt x="1494" y="1831"/>
                  <a:pt x="1479" y="1944"/>
                </a:cubicBezTo>
                <a:close/>
                <a:moveTo>
                  <a:pt x="1575" y="2281"/>
                </a:moveTo>
                <a:cubicBezTo>
                  <a:pt x="1587" y="2228"/>
                  <a:pt x="1599" y="2174"/>
                  <a:pt x="1609" y="2117"/>
                </a:cubicBezTo>
                <a:cubicBezTo>
                  <a:pt x="1653" y="2124"/>
                  <a:pt x="1696" y="2133"/>
                  <a:pt x="1738" y="2142"/>
                </a:cubicBezTo>
                <a:cubicBezTo>
                  <a:pt x="1689" y="2194"/>
                  <a:pt x="1634" y="2241"/>
                  <a:pt x="1575" y="2281"/>
                </a:cubicBezTo>
                <a:close/>
                <a:moveTo>
                  <a:pt x="1765" y="30"/>
                </a:moveTo>
                <a:cubicBezTo>
                  <a:pt x="1450" y="60"/>
                  <a:pt x="1235" y="365"/>
                  <a:pt x="1290" y="677"/>
                </a:cubicBezTo>
                <a:cubicBezTo>
                  <a:pt x="1346" y="993"/>
                  <a:pt x="1637" y="1091"/>
                  <a:pt x="1782" y="1446"/>
                </a:cubicBezTo>
                <a:cubicBezTo>
                  <a:pt x="1795" y="1478"/>
                  <a:pt x="1840" y="1478"/>
                  <a:pt x="1853" y="1446"/>
                </a:cubicBezTo>
                <a:cubicBezTo>
                  <a:pt x="2014" y="1052"/>
                  <a:pt x="2355" y="975"/>
                  <a:pt x="2355" y="565"/>
                </a:cubicBezTo>
                <a:cubicBezTo>
                  <a:pt x="2355" y="251"/>
                  <a:pt x="2086" y="0"/>
                  <a:pt x="1765" y="30"/>
                </a:cubicBezTo>
                <a:close/>
                <a:moveTo>
                  <a:pt x="1818" y="849"/>
                </a:moveTo>
                <a:cubicBezTo>
                  <a:pt x="1661" y="849"/>
                  <a:pt x="1534" y="722"/>
                  <a:pt x="1534" y="565"/>
                </a:cubicBezTo>
                <a:cubicBezTo>
                  <a:pt x="1534" y="408"/>
                  <a:pt x="1661" y="281"/>
                  <a:pt x="1818" y="281"/>
                </a:cubicBezTo>
                <a:cubicBezTo>
                  <a:pt x="1975" y="281"/>
                  <a:pt x="2102" y="408"/>
                  <a:pt x="2102" y="565"/>
                </a:cubicBezTo>
                <a:cubicBezTo>
                  <a:pt x="2102" y="722"/>
                  <a:pt x="1975" y="849"/>
                  <a:pt x="1818" y="84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b="1"/>
          </a:p>
        </p:txBody>
      </p:sp>
      <p:pic>
        <p:nvPicPr>
          <p:cNvPr id="29" name="Graphic 28" descr="Telephone with solid fill">
            <a:extLst>
              <a:ext uri="{FF2B5EF4-FFF2-40B4-BE49-F238E27FC236}">
                <a16:creationId xmlns:a16="http://schemas.microsoft.com/office/drawing/2014/main" xmlns="" id="{0E2C64A3-E1E3-4772-9B0F-67EF59D4F99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802282" y="2129118"/>
            <a:ext cx="321235" cy="32123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068" y="3709674"/>
            <a:ext cx="4257269" cy="2871402"/>
          </a:xfrm>
          <a:prstGeom prst="rect">
            <a:avLst/>
          </a:prstGeom>
        </p:spPr>
      </p:pic>
    </p:spTree>
    <p:extLst>
      <p:ext uri="{BB962C8B-B14F-4D97-AF65-F5344CB8AC3E}">
        <p14:creationId xmlns:p14="http://schemas.microsoft.com/office/powerpoint/2010/main" val="16874975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1293</TotalTime>
  <Words>876</Words>
  <Application>Microsoft Office PowerPoint</Application>
  <PresentationFormat>Widescreen</PresentationFormat>
  <Paragraphs>88</Paragraphs>
  <Slides>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Arial Nova Cond Light</vt:lpstr>
      <vt:lpstr>Avenir Next LT Pro</vt:lpstr>
      <vt:lpstr>Calibri</vt:lpstr>
      <vt:lpstr>Calibri Light</vt:lpstr>
      <vt:lpstr>Times New Roman</vt:lpstr>
      <vt:lpstr>Wingdings</vt:lpstr>
      <vt:lpstr>Yu Mincho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E</dc:creator>
  <cp:lastModifiedBy>Windows User</cp:lastModifiedBy>
  <cp:revision>31</cp:revision>
  <dcterms:created xsi:type="dcterms:W3CDTF">2020-12-07T17:46:49Z</dcterms:created>
  <dcterms:modified xsi:type="dcterms:W3CDTF">2020-12-12T14:58:00Z</dcterms:modified>
</cp:coreProperties>
</file>